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Default Extension="jpeg" ContentType="image/jpeg"/>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458" r:id="rId2"/>
    <p:sldId id="2422" r:id="rId3"/>
    <p:sldId id="2423" r:id="rId4"/>
    <p:sldId id="2457" r:id="rId5"/>
    <p:sldId id="2059" r:id="rId6"/>
    <p:sldId id="2060" r:id="rId7"/>
    <p:sldId id="2061" r:id="rId8"/>
    <p:sldId id="2062" r:id="rId9"/>
    <p:sldId id="2063" r:id="rId10"/>
    <p:sldId id="2064" r:id="rId11"/>
    <p:sldId id="2065" r:id="rId12"/>
    <p:sldId id="2066" r:id="rId13"/>
    <p:sldId id="2067" r:id="rId14"/>
    <p:sldId id="2068" r:id="rId15"/>
    <p:sldId id="2069" r:id="rId16"/>
    <p:sldId id="2070" r:id="rId17"/>
    <p:sldId id="2071" r:id="rId18"/>
    <p:sldId id="2072" r:id="rId19"/>
    <p:sldId id="2073" r:id="rId20"/>
    <p:sldId id="2074" r:id="rId21"/>
    <p:sldId id="2076" r:id="rId22"/>
    <p:sldId id="2077" r:id="rId23"/>
    <p:sldId id="2078" r:id="rId24"/>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m"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95E64"/>
    <a:srgbClr val="F47F36"/>
    <a:srgbClr val="93B784"/>
    <a:srgbClr val="9A3848"/>
    <a:srgbClr val="FDCD5F"/>
    <a:srgbClr val="55C1E7"/>
    <a:srgbClr val="1B90A2"/>
    <a:srgbClr val="A6A6A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2" autoAdjust="0"/>
    <p:restoredTop sz="85072"/>
  </p:normalViewPr>
  <p:slideViewPr>
    <p:cSldViewPr snapToGrid="0">
      <p:cViewPr>
        <p:scale>
          <a:sx n="100" d="100"/>
          <a:sy n="100" d="100"/>
        </p:scale>
        <p:origin x="-1140" y="-390"/>
      </p:cViewPr>
      <p:guideLst>
        <p:guide orient="horz" pos="2207"/>
        <p:guide pos="3838"/>
      </p:guideLst>
    </p:cSldViewPr>
  </p:slideViewPr>
  <p:notesTextViewPr>
    <p:cViewPr>
      <p:scale>
        <a:sx n="1" d="1"/>
        <a:sy n="1" d="1"/>
      </p:scale>
      <p:origin x="0" y="0"/>
    </p:cViewPr>
  </p:notesTextViewPr>
  <p:sorterViewPr>
    <p:cViewPr>
      <p:scale>
        <a:sx n="66" d="100"/>
        <a:sy n="66" d="100"/>
      </p:scale>
      <p:origin x="0" y="4404"/>
    </p:cViewPr>
  </p:sorterViewPr>
  <p:gridSpacing cx="73733025" cy="737330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buFontTx/>
              <a:buNone/>
              <a:defRPr sz="1200" noProof="1">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buFontTx/>
              <a:buNone/>
              <a:defRPr sz="1200" noProof="1">
                <a:latin typeface="+mn-lt"/>
                <a:ea typeface="+mn-ea"/>
              </a:defRPr>
            </a:lvl1pPr>
          </a:lstStyle>
          <a:p>
            <a:pPr>
              <a:defRPr/>
            </a:pPr>
            <a:endParaRPr lang="zh-CN" altLang="en-US"/>
          </a:p>
        </p:txBody>
      </p:sp>
      <p:sp>
        <p:nvSpPr>
          <p:cNvPr id="17412" name="幻灯片图像占位符 3"/>
          <p:cNvSpPr>
            <a:spLocks noGrp="1" noRot="1" noChangeAspect="1"/>
          </p:cNvSpPr>
          <p:nvPr>
            <p:ph type="sldImg"/>
          </p:nvPr>
        </p:nvSpPr>
        <p:spPr bwMode="auto">
          <a:xfrm>
            <a:off x="685800" y="1143000"/>
            <a:ext cx="5486400" cy="3086100"/>
          </a:xfrm>
          <a:prstGeom prst="rect">
            <a:avLst/>
          </a:prstGeom>
          <a:noFill/>
          <a:ln w="12700">
            <a:solidFill>
              <a:srgbClr val="000000"/>
            </a:solidFill>
            <a:round/>
          </a:ln>
        </p:spPr>
      </p:sp>
      <p:sp>
        <p:nvSpPr>
          <p:cNvPr id="3077"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buFontTx/>
              <a:buNone/>
              <a:defRPr sz="1200" noProof="1">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buFont typeface="Arial" panose="020B0604020202020204" pitchFamily="34" charset="0"/>
              <a:buNone/>
              <a:defRPr sz="1200" noProof="1" dirty="0">
                <a:ea typeface="宋体" panose="02010600030101010101" pitchFamily="2" charset="-122"/>
                <a:cs typeface="+mn-ea"/>
              </a:defRPr>
            </a:lvl1pPr>
          </a:lstStyle>
          <a:p>
            <a:pPr>
              <a:defRPr/>
            </a:pPr>
            <a:fld id="{ED8BAE99-CDFF-46CF-B649-161D25A538E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ChangeArrowheads="1" noTextEdit="1"/>
          </p:cNvSpPr>
          <p:nvPr>
            <p:ph type="sldImg" idx="4294967295"/>
          </p:nvPr>
        </p:nvSpPr>
        <p:spPr>
          <a:ln>
            <a:miter lim="800000"/>
          </a:ln>
        </p:spPr>
      </p:sp>
      <p:sp>
        <p:nvSpPr>
          <p:cNvPr id="84995" name="备注占位符 2"/>
          <p:cNvSpPr>
            <a:spLocks noGrp="1" noChangeArrowheads="1"/>
          </p:cNvSpPr>
          <p:nvPr>
            <p:ph type="body" idx="4294967295"/>
          </p:nvPr>
        </p:nvSpPr>
        <p:spPr/>
        <p:txBody>
          <a:bodyPr/>
          <a:lstStyle/>
          <a:p>
            <a:pPr eaLnBrk="1" hangingPunct="1"/>
            <a:endParaRPr lang="zh-CN" altLang="en-US" smtClean="0"/>
          </a:p>
        </p:txBody>
      </p:sp>
      <p:sp>
        <p:nvSpPr>
          <p:cNvPr id="84996" name="灯片编号占位符 3"/>
          <p:cNvSpPr>
            <a:spLocks noGrp="1" noChangeArrowheads="1"/>
          </p:cNvSpPr>
          <p:nvPr>
            <p:ph type="sldNum" sz="quarter" idx="5"/>
          </p:nvPr>
        </p:nvSpPr>
        <p:spPr bwMode="auto">
          <a:noFill/>
          <a:ln>
            <a:miter lim="800000"/>
            <a:headEnd/>
            <a:tailEnd/>
          </a:ln>
        </p:spPr>
        <p:txBody>
          <a:bodyPr/>
          <a:lstStyle/>
          <a:p>
            <a:fld id="{3391E87E-ACC1-4147-8196-8073D822EE98}" type="slidenum">
              <a:rPr altLang="en-US" smtClean="0"/>
              <a:pPr/>
              <a:t>1</a:t>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C65C78E4-1808-45CB-A509-702FCFE48F31}" type="datetimeFigureOut">
              <a:rPr lang="zh-CN" altLang="en-US"/>
              <a:pPr>
                <a:defRPr/>
              </a:pPr>
              <a:t>2018/11/8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51D723-C212-44E8-B546-EB70A2094FB1}" type="slidenum">
              <a:rPr lang="zh-CN" altLang="en-US"/>
              <a:pPr>
                <a:defRPr/>
              </a:pPr>
              <a:t>‹#›</a:t>
            </a:fld>
            <a:endParaRPr lang="zh-CN" altLang="en-US"/>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04D696BF-2727-45C0-9CA5-B90C4B093059}" type="datetimeFigureOut">
              <a:rPr lang="zh-CN" altLang="en-US"/>
              <a:pPr>
                <a:defRPr/>
              </a:pPr>
              <a:t>2018/11/8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BEF018-C4F6-4982-9085-38D38D8CF429}" type="slidenum">
              <a:rPr lang="zh-CN" altLang="en-US"/>
              <a:pPr>
                <a:defRPr/>
              </a:pPr>
              <a:t>‹#›</a:t>
            </a:fld>
            <a:endParaRPr lang="zh-CN" altLang="en-US"/>
          </a:p>
        </p:txBody>
      </p:sp>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E3F20F8-0444-4A31-A010-FB5C715F801D}" type="datetimeFigureOut">
              <a:rPr lang="zh-CN" altLang="en-US"/>
              <a:pPr>
                <a:defRPr/>
              </a:pPr>
              <a:t>2018/11/8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4533836-35D2-413C-AE94-3FA2A1020BB4}" type="slidenum">
              <a:rPr lang="zh-CN" altLang="en-US"/>
              <a:pPr>
                <a:defRPr/>
              </a:pPr>
              <a:t>‹#›</a:t>
            </a:fld>
            <a:endParaRPr lang="zh-CN" altLang="en-US"/>
          </a:p>
        </p:txBody>
      </p:sp>
    </p:spTree>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2" name="直接连接符 7"/>
          <p:cNvCxnSpPr/>
          <p:nvPr userDrawn="1"/>
        </p:nvCxnSpPr>
        <p:spPr>
          <a:xfrm>
            <a:off x="0" y="941388"/>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1346199"/>
            <a:ext cx="10516800" cy="4872875"/>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1"/>
          <p:cNvSpPr>
            <a:spLocks noGrp="1"/>
          </p:cNvSpPr>
          <p:nvPr>
            <p:ph type="dt" sz="half" idx="10"/>
          </p:nvPr>
        </p:nvSpPr>
        <p:spPr/>
        <p:txBody>
          <a:bodyPr/>
          <a:lstStyle>
            <a:lvl1pPr>
              <a:spcBef>
                <a:spcPts val="0"/>
              </a:spcBef>
              <a:spcAft>
                <a:spcPts val="0"/>
              </a:spcAft>
              <a:defRPr noProof="0"/>
            </a:lvl1pPr>
          </a:lstStyle>
          <a:p>
            <a:pPr>
              <a:defRPr/>
            </a:pPr>
            <a:endParaRPr lang="zh-CN" altLang="en-US"/>
          </a:p>
        </p:txBody>
      </p:sp>
      <p:sp>
        <p:nvSpPr>
          <p:cNvPr id="5" name="页脚占位符 3"/>
          <p:cNvSpPr>
            <a:spLocks noGrp="1"/>
          </p:cNvSpPr>
          <p:nvPr>
            <p:ph type="ftr" sz="quarter" idx="11"/>
          </p:nvPr>
        </p:nvSpPr>
        <p:spPr/>
        <p:txBody>
          <a:bodyPr/>
          <a:lstStyle>
            <a:lvl1pPr>
              <a:spcBef>
                <a:spcPts val="0"/>
              </a:spcBef>
              <a:spcAft>
                <a:spcPts val="0"/>
              </a:spcAft>
              <a:defRPr noProof="0">
                <a:latin typeface="+mn-lt"/>
                <a:ea typeface="+mn-ea"/>
              </a:defRPr>
            </a:lvl1pPr>
          </a:lstStyle>
          <a:p>
            <a:pPr>
              <a:defRPr/>
            </a:pPr>
            <a:endParaRPr lang="zh-CN" altLang="en-US"/>
          </a:p>
        </p:txBody>
      </p:sp>
      <p:sp>
        <p:nvSpPr>
          <p:cNvPr id="6" name="灯片编号占位符 4"/>
          <p:cNvSpPr>
            <a:spLocks noGrp="1"/>
          </p:cNvSpPr>
          <p:nvPr>
            <p:ph type="sldNum" sz="quarter" idx="12"/>
          </p:nvPr>
        </p:nvSpPr>
        <p:spPr/>
        <p:txBody>
          <a:bodyPr/>
          <a:lstStyle>
            <a:lvl1pPr algn="l">
              <a:defRPr sz="1800" noProof="0">
                <a:solidFill>
                  <a:schemeClr val="tx1"/>
                </a:solidFill>
                <a:latin typeface="Arial" panose="020B0604020202020204" pitchFamily="34" charset="0"/>
              </a:defRPr>
            </a:lvl1pPr>
          </a:lstStyle>
          <a:p>
            <a:pPr>
              <a:defRPr/>
            </a:pPr>
            <a:fld id="{5AFB0EEC-9F9D-4EC9-9F03-97376549AA46}" type="slidenum">
              <a:rPr lang="zh-CN" altLang="en-US"/>
              <a:pPr>
                <a:defRPr/>
              </a:pPr>
              <a:t>‹#›</a:t>
            </a:fld>
            <a:endParaRPr lang="zh-CN" altLang="en-US"/>
          </a:p>
        </p:txBody>
      </p:sp>
    </p:spTree>
  </p:cSld>
  <p:clrMapOvr>
    <a:masterClrMapping/>
  </p:clrMapOvr>
  <p:transition spd="slow">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mtClean="0"/>
            </a:lvl1pPr>
          </a:lstStyle>
          <a:p>
            <a:pPr>
              <a:defRPr/>
            </a:pPr>
            <a:fld id="{63A73960-C984-46C5-B51A-4F679A941A24}" type="datetimeFigureOut">
              <a:rPr lang="zh-CN" altLang="en-US"/>
              <a:pPr>
                <a:defRPr/>
              </a:pPr>
              <a:t>2018/11/8</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lgn="l" fontAlgn="auto">
              <a:defRPr sz="1800" smtClean="0">
                <a:solidFill>
                  <a:schemeClr val="tx1"/>
                </a:solidFill>
                <a:latin typeface="+mn-lt"/>
                <a:ea typeface="+mn-ea"/>
                <a:cs typeface="+mn-cs"/>
              </a:defRPr>
            </a:lvl1pPr>
          </a:lstStyle>
          <a:p>
            <a:pPr>
              <a:defRPr/>
            </a:pPr>
            <a:fld id="{DCACC33F-ECFA-4C4A-9586-68AD27D05195}" type="slidenum">
              <a:rPr lang="zh-CN" altLang="en-US"/>
              <a:pPr>
                <a:defRPr/>
              </a:pPr>
              <a:t>‹#›</a:t>
            </a:fld>
            <a:endParaRPr lang="zh-CN" altLang="en-US"/>
          </a:p>
        </p:txBody>
      </p:sp>
    </p:spTree>
  </p:cSld>
  <p:clrMapOvr>
    <a:masterClrMapping/>
  </p:clrMapOvr>
  <p:transition spd="slow">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2018/11/8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754746" y="1134199"/>
            <a:ext cx="10680337" cy="5148900"/>
          </a:xfrm>
        </p:spPr>
        <p:txBody>
          <a:bodyPr/>
          <a:lstStyle>
            <a:lvl1pPr>
              <a:lnSpc>
                <a:spcPct val="130000"/>
              </a:lnSpc>
              <a:spcBef>
                <a:spcPts val="500"/>
              </a:spcBef>
              <a:defRPr sz="2400">
                <a:solidFill>
                  <a:schemeClr val="accent1"/>
                </a:solidFill>
              </a:defRPr>
            </a:lvl1pPr>
            <a:lvl2pPr marL="575719" indent="-230288">
              <a:lnSpc>
                <a:spcPct val="130000"/>
              </a:lnSpc>
              <a:spcBef>
                <a:spcPts val="500"/>
              </a:spcBef>
              <a:spcAft>
                <a:spcPts val="0"/>
              </a:spcAft>
              <a:buFont typeface="Arial" panose="020B0604020202020204" pitchFamily="34" charset="0"/>
              <a:buChar char="•"/>
              <a:defRPr sz="2000">
                <a:solidFill>
                  <a:schemeClr val="accent1"/>
                </a:solidFill>
              </a:defRPr>
            </a:lvl2pPr>
            <a:lvl3pPr marL="1142971" indent="-228594">
              <a:lnSpc>
                <a:spcPct val="130000"/>
              </a:lnSpc>
              <a:spcBef>
                <a:spcPts val="500"/>
              </a:spcBef>
              <a:buFont typeface="Arial" panose="020B0604020202020204" pitchFamily="34" charset="0"/>
              <a:buChar char="•"/>
              <a:defRPr sz="1800">
                <a:solidFill>
                  <a:schemeClr val="accent1"/>
                </a:solidFill>
              </a:defRPr>
            </a:lvl3pPr>
            <a:lvl4pPr marL="1600160" indent="-228594">
              <a:lnSpc>
                <a:spcPct val="130000"/>
              </a:lnSpc>
              <a:spcBef>
                <a:spcPts val="500"/>
              </a:spcBef>
              <a:buFont typeface="Arial" panose="020B0604020202020204" pitchFamily="34" charset="0"/>
              <a:buChar char="•"/>
              <a:defRPr sz="1800">
                <a:solidFill>
                  <a:schemeClr val="accent1"/>
                </a:solidFill>
              </a:defRPr>
            </a:lvl4pPr>
            <a:lvl5pPr marL="2057349" indent="-228594">
              <a:lnSpc>
                <a:spcPct val="130000"/>
              </a:lnSpc>
              <a:spcBef>
                <a:spcPts val="500"/>
              </a:spcBef>
              <a:buFont typeface="Arial" panose="020B0604020202020204" pitchFamily="34" charset="0"/>
              <a:buChar char="•"/>
              <a:defRPr sz="1800">
                <a:solidFill>
                  <a:schemeClr val="accent1"/>
                </a:solidFill>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EAC1DBDE-0041-4AE7-98E6-D0B38153454E}" type="datetimeFigureOut">
              <a:rPr lang="zh-CN" altLang="en-US"/>
              <a:pPr>
                <a:defRPr/>
              </a:pPr>
              <a:t>2018/11/8</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21D54436-0C52-41E7-8679-CC888A871B6B}" type="slidenum">
              <a:rPr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srcRect t="89116"/>
          <a:stretch>
            <a:fillRect/>
          </a:stretch>
        </p:blipFill>
        <p:spPr bwMode="auto">
          <a:xfrm>
            <a:off x="0" y="0"/>
            <a:ext cx="12192000" cy="738188"/>
          </a:xfrm>
          <a:prstGeom prst="rect">
            <a:avLst/>
          </a:prstGeom>
          <a:noFill/>
          <a:ln w="9525">
            <a:noFill/>
            <a:miter lim="800000"/>
            <a:headEnd/>
            <a:tailEnd/>
          </a:ln>
        </p:spPr>
      </p:pic>
      <p:pic>
        <p:nvPicPr>
          <p:cNvPr id="3" name="图片 7"/>
          <p:cNvPicPr>
            <a:picLocks noChangeAspect="1"/>
          </p:cNvPicPr>
          <p:nvPr userDrawn="1"/>
        </p:nvPicPr>
        <p:blipFill>
          <a:blip r:embed="rId2" cstate="print"/>
          <a:srcRect t="80881"/>
          <a:stretch>
            <a:fillRect/>
          </a:stretch>
        </p:blipFill>
        <p:spPr bwMode="auto">
          <a:xfrm>
            <a:off x="0" y="6313488"/>
            <a:ext cx="12192000" cy="544512"/>
          </a:xfrm>
          <a:prstGeom prst="rect">
            <a:avLst/>
          </a:prstGeom>
          <a:noFill/>
          <a:ln w="9525">
            <a:noFill/>
            <a:miter lim="800000"/>
            <a:headEnd/>
            <a:tailEnd/>
          </a:ln>
        </p:spPr>
      </p:pic>
      <p:grpSp>
        <p:nvGrpSpPr>
          <p:cNvPr id="4" name="组合 8"/>
          <p:cNvGrpSpPr/>
          <p:nvPr/>
        </p:nvGrpSpPr>
        <p:grpSpPr>
          <a:xfrm>
            <a:off x="0" y="134543"/>
            <a:ext cx="465351" cy="469881"/>
            <a:chOff x="2099842" y="1975504"/>
            <a:chExt cx="823123" cy="831130"/>
          </a:xfrm>
          <a:solidFill>
            <a:schemeClr val="bg1"/>
          </a:solidFill>
        </p:grpSpPr>
        <p:sp>
          <p:nvSpPr>
            <p:cNvPr id="5" name="等腰三角形 9"/>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6" name="等腰三角形 10"/>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7" name="等腰三角形 11"/>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sp>
        <p:nvSpPr>
          <p:cNvPr id="8" name="日期占位符 1"/>
          <p:cNvSpPr>
            <a:spLocks noGrp="1"/>
          </p:cNvSpPr>
          <p:nvPr>
            <p:ph type="dt" sz="half" idx="10"/>
          </p:nvPr>
        </p:nvSpPr>
        <p:spPr/>
        <p:txBody>
          <a:bodyPr/>
          <a:lstStyle>
            <a:lvl1pPr>
              <a:defRPr/>
            </a:lvl1pPr>
          </a:lstStyle>
          <a:p>
            <a:pPr>
              <a:defRPr/>
            </a:pPr>
            <a:fld id="{4F022E62-2DF7-4FBD-9651-2A4B758BDE4A}" type="datetimeFigureOut">
              <a:rPr lang="zh-CN" altLang="en-US"/>
              <a:pPr>
                <a:defRPr/>
              </a:pPr>
              <a:t>2018/11/8</a:t>
            </a:fld>
            <a:endParaRPr lang="zh-CN" altLang="en-US"/>
          </a:p>
        </p:txBody>
      </p:sp>
      <p:sp>
        <p:nvSpPr>
          <p:cNvPr id="9" name="页脚占位符 2"/>
          <p:cNvSpPr>
            <a:spLocks noGrp="1"/>
          </p:cNvSpPr>
          <p:nvPr>
            <p:ph type="ftr" sz="quarter" idx="11"/>
          </p:nvPr>
        </p:nvSpPr>
        <p:spPr/>
        <p:txBody>
          <a:bodyPr/>
          <a:lstStyle>
            <a:lvl1pPr>
              <a:defRPr/>
            </a:lvl1pPr>
          </a:lstStyle>
          <a:p>
            <a:pPr>
              <a:defRPr/>
            </a:pPr>
            <a:endParaRPr lang="zh-CN" altLang="en-US"/>
          </a:p>
        </p:txBody>
      </p:sp>
      <p:sp>
        <p:nvSpPr>
          <p:cNvPr id="10" name="灯片编号占位符 3"/>
          <p:cNvSpPr>
            <a:spLocks noGrp="1"/>
          </p:cNvSpPr>
          <p:nvPr>
            <p:ph type="sldNum" sz="quarter" idx="12"/>
          </p:nvPr>
        </p:nvSpPr>
        <p:spPr/>
        <p:txBody>
          <a:bodyPr/>
          <a:lstStyle>
            <a:lvl1pPr>
              <a:defRPr/>
            </a:lvl1pPr>
          </a:lstStyle>
          <a:p>
            <a:pPr>
              <a:defRPr/>
            </a:pPr>
            <a:fld id="{DC7B9113-0C0A-46B4-955E-F4C1087D37C5}" type="slidenum">
              <a:rPr lang="zh-CN" altLang="en-US"/>
              <a:pPr>
                <a:defRPr/>
              </a:pPr>
              <a:t>‹#›</a:t>
            </a:fld>
            <a:endParaRPr lang="zh-CN" altLang="en-US"/>
          </a:p>
        </p:txBody>
      </p:sp>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C611C46-F177-4353-8689-61319F19B783}" type="datetimeFigureOut">
              <a:rPr lang="zh-CN" altLang="en-US"/>
              <a:pPr>
                <a:defRPr/>
              </a:pPr>
              <a:t>2018/11/8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F237337-50F5-4204-B69D-B278325FC93D}" type="slidenum">
              <a:rPr lang="zh-CN" altLang="en-US"/>
              <a:pPr>
                <a:defRPr/>
              </a:pPr>
              <a:t>‹#›</a:t>
            </a:fld>
            <a:endParaRPr lang="zh-CN" altLang="en-US"/>
          </a:p>
        </p:txBody>
      </p:sp>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FC5FF8A6-D4A8-45AD-A523-0D9D426CB89A}" type="datetimeFigureOut">
              <a:rPr lang="zh-CN" altLang="en-US"/>
              <a:pPr>
                <a:defRPr/>
              </a:pPr>
              <a:t>2018/11/8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FB29E64-233A-4389-8DEB-D8FAAC8C4165}" type="slidenum">
              <a:rPr lang="zh-CN" altLang="en-US"/>
              <a:pPr>
                <a:defRPr/>
              </a:pPr>
              <a:t>‹#›</a:t>
            </a:fld>
            <a:endParaRPr lang="zh-CN" altLang="en-US"/>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fld id="{304C7C7A-5CBF-4EF1-8590-6E022BD95915}" type="datetimeFigureOut">
              <a:rPr lang="zh-CN" altLang="en-US"/>
              <a:pPr>
                <a:defRPr/>
              </a:pPr>
              <a:t>2018/11/8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31786D9-C296-446C-A2D6-21934B93399E}" type="slidenum">
              <a:rPr lang="zh-CN" altLang="en-US"/>
              <a:pPr>
                <a:defRPr/>
              </a:pPr>
              <a:t>‹#›</a:t>
            </a:fld>
            <a:endParaRPr lang="zh-CN" altLang="en-US"/>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fld id="{54CE8489-4B22-42C2-830F-53ADEFED3C82}" type="datetimeFigureOut">
              <a:rPr lang="zh-CN" altLang="en-US"/>
              <a:pPr>
                <a:defRPr/>
              </a:pPr>
              <a:t>2018/11/8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BAB0A19-F767-474C-8DC8-7ED61913D351}" type="slidenum">
              <a:rPr lang="zh-CN" altLang="en-US"/>
              <a:pPr>
                <a:defRPr/>
              </a:pPr>
              <a:t>‹#›</a:t>
            </a:fld>
            <a:endParaRPr lang="zh-CN" altLang="en-US"/>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1C37377-902C-4E9D-BF91-4279362A1AE4}" type="datetimeFigureOut">
              <a:rPr lang="zh-CN" altLang="en-US"/>
              <a:pPr>
                <a:defRPr/>
              </a:pPr>
              <a:t>2018/11/8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697D7AA-0B45-44CE-B34B-D9F61B69A2FF}" type="slidenum">
              <a:rPr lang="zh-CN" altLang="en-US"/>
              <a:pPr>
                <a:defRPr/>
              </a:pPr>
              <a:t>‹#›</a:t>
            </a:fld>
            <a:endParaRPr lang="zh-CN" altLang="en-US"/>
          </a:p>
        </p:txBody>
      </p:sp>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CC044CC-F6AE-487F-B996-023BD7426CEB}" type="datetimeFigureOut">
              <a:rPr lang="zh-CN" altLang="en-US"/>
              <a:pPr>
                <a:defRPr/>
              </a:pPr>
              <a:t>2018/11/8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9EBA1AB-6822-4D40-B8EA-84ACF3DE6732}" type="slidenum">
              <a:rPr lang="zh-CN" altLang="en-US"/>
              <a:pPr>
                <a:defRPr/>
              </a:pPr>
              <a:t>‹#›</a:t>
            </a:fld>
            <a:endParaRPr lang="zh-CN" altLang="en-US"/>
          </a:p>
        </p:txBody>
      </p:sp>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A6257BD-DA30-4AED-87E7-61F680A25A2B}" type="datetimeFigureOut">
              <a:rPr lang="zh-CN" altLang="en-US"/>
              <a:pPr>
                <a:defRPr/>
              </a:pPr>
              <a:t>2018/11/8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3DEC7F2-BF5A-4E84-94FB-0865933AC0C3}" type="slidenum">
              <a:rPr lang="zh-CN" altLang="en-US"/>
              <a:pPr>
                <a:defRPr/>
              </a:pPr>
              <a:t>‹#›</a:t>
            </a:fld>
            <a:endParaRPr lang="zh-CN" altLang="en-US"/>
          </a:p>
        </p:txBody>
      </p:sp>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p>
        </p:txBody>
      </p:sp>
      <p:sp>
        <p:nvSpPr>
          <p:cNvPr id="1027" name="文本占位符 2"/>
          <p:cNvSpPr>
            <a:spLocks noGrp="1"/>
          </p:cNvSpPr>
          <p:nvPr>
            <p:ph type="body"/>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buFontTx/>
              <a:buNone/>
              <a:defRPr sz="1200" noProof="1">
                <a:solidFill>
                  <a:schemeClr val="tx1">
                    <a:tint val="75000"/>
                  </a:schemeClr>
                </a:solidFill>
                <a:latin typeface="+mn-lt"/>
                <a:ea typeface="+mn-ea"/>
              </a:defRPr>
            </a:lvl1pPr>
          </a:lstStyle>
          <a:p>
            <a:pPr>
              <a:defRPr/>
            </a:pPr>
            <a:fld id="{C5DCBEF5-3785-48AF-8E7B-7BE1A79D546D}" type="datetimeFigureOut">
              <a:rPr lang="zh-CN" altLang="en-US"/>
              <a:pPr>
                <a:defRPr/>
              </a:pPr>
              <a:t>2018/11/8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buFontTx/>
              <a:buNone/>
              <a:defRPr sz="1200" noProof="1">
                <a:solidFill>
                  <a:schemeClr val="tx1">
                    <a:tint val="75000"/>
                  </a:schemeClr>
                </a:solidFill>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buFont typeface="Arial" panose="020B0604020202020204" pitchFamily="34" charset="0"/>
              <a:buNone/>
              <a:defRPr sz="1200" noProof="1" dirty="0">
                <a:solidFill>
                  <a:srgbClr val="898989"/>
                </a:solidFill>
                <a:ea typeface="宋体" panose="02010600030101010101" pitchFamily="2" charset="-122"/>
                <a:cs typeface="+mn-ea"/>
              </a:defRPr>
            </a:lvl1pPr>
          </a:lstStyle>
          <a:p>
            <a:pPr>
              <a:defRPr/>
            </a:pPr>
            <a:fld id="{2EC1441C-7175-4E53-A7F9-AA6D9A75D3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Lst>
  <p:transition spd="slow">
    <p:blinds dir="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3.gi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标题 3"/>
          <p:cNvSpPr>
            <a:spLocks noGrp="1" noChangeArrowheads="1"/>
          </p:cNvSpPr>
          <p:nvPr>
            <p:ph type="ctrTitle"/>
            <p:custDataLst>
              <p:tags r:id="rId2"/>
            </p:custDataLst>
          </p:nvPr>
        </p:nvSpPr>
        <p:spPr>
          <a:xfrm>
            <a:off x="2981325" y="2638425"/>
            <a:ext cx="7847543" cy="662517"/>
          </a:xfrm>
        </p:spPr>
        <p:txBody>
          <a:bodyPr>
            <a:normAutofit fontScale="90000"/>
          </a:bodyPr>
          <a:lstStyle/>
          <a:p>
            <a:pPr eaLnBrk="1" hangingPunct="1">
              <a:defRPr/>
            </a:pPr>
            <a:r>
              <a:rPr lang="en-US" altLang="zh-CN" sz="3700" dirty="0" smtClean="0">
                <a:latin typeface="微软雅黑" pitchFamily="34" charset="-122"/>
                <a:ea typeface="微软雅黑" pitchFamily="34" charset="-122"/>
              </a:rPr>
              <a:t> </a:t>
            </a:r>
            <a:r>
              <a:rPr lang="zh-CN" altLang="zh-CN" sz="9800" b="1" dirty="0" smtClean="0">
                <a:solidFill>
                  <a:srgbClr val="FF0000"/>
                </a:solidFill>
                <a:latin typeface="华文琥珀" pitchFamily="2" charset="-122"/>
                <a:ea typeface="华文琥珀" pitchFamily="2" charset="-122"/>
              </a:rPr>
              <a:t>研</a:t>
            </a:r>
            <a:r>
              <a:rPr lang="en-US" altLang="zh-CN" sz="9800" b="1" dirty="0" smtClean="0">
                <a:solidFill>
                  <a:srgbClr val="FF0000"/>
                </a:solidFill>
                <a:latin typeface="华文琥珀" pitchFamily="2" charset="-122"/>
                <a:ea typeface="华文琥珀" pitchFamily="2" charset="-122"/>
              </a:rPr>
              <a:t>   </a:t>
            </a:r>
            <a:r>
              <a:rPr lang="zh-CN" altLang="zh-CN" sz="9800" b="1" dirty="0" smtClean="0">
                <a:solidFill>
                  <a:srgbClr val="FF0000"/>
                </a:solidFill>
                <a:latin typeface="华文琥珀" pitchFamily="2" charset="-122"/>
                <a:ea typeface="华文琥珀" pitchFamily="2" charset="-122"/>
              </a:rPr>
              <a:t>学</a:t>
            </a:r>
            <a:r>
              <a:rPr lang="en-US" altLang="zh-CN" sz="9800" b="1" dirty="0" smtClean="0">
                <a:solidFill>
                  <a:srgbClr val="FF0000"/>
                </a:solidFill>
                <a:latin typeface="华文琥珀" pitchFamily="2" charset="-122"/>
                <a:ea typeface="华文琥珀" pitchFamily="2" charset="-122"/>
              </a:rPr>
              <a:t>   </a:t>
            </a:r>
            <a:r>
              <a:rPr lang="zh-CN" altLang="zh-CN" sz="9800" b="1" dirty="0" smtClean="0">
                <a:solidFill>
                  <a:srgbClr val="FF0000"/>
                </a:solidFill>
                <a:latin typeface="华文琥珀" pitchFamily="2" charset="-122"/>
                <a:ea typeface="华文琥珀" pitchFamily="2" charset="-122"/>
              </a:rPr>
              <a:t>平</a:t>
            </a:r>
            <a:r>
              <a:rPr lang="en-US" altLang="zh-CN" sz="9800" b="1" dirty="0" smtClean="0">
                <a:solidFill>
                  <a:srgbClr val="FF0000"/>
                </a:solidFill>
                <a:latin typeface="华文琥珀" pitchFamily="2" charset="-122"/>
                <a:ea typeface="华文琥珀" pitchFamily="2" charset="-122"/>
              </a:rPr>
              <a:t>  </a:t>
            </a:r>
            <a:r>
              <a:rPr lang="zh-CN" altLang="zh-CN" sz="9800" b="1" dirty="0" smtClean="0">
                <a:solidFill>
                  <a:srgbClr val="FF0000"/>
                </a:solidFill>
                <a:latin typeface="华文琥珀" pitchFamily="2" charset="-122"/>
                <a:ea typeface="华文琥珀" pitchFamily="2" charset="-122"/>
              </a:rPr>
              <a:t>台</a:t>
            </a:r>
            <a:r>
              <a:rPr lang="en-US" altLang="zh-CN" sz="9800" b="1" dirty="0" smtClean="0">
                <a:solidFill>
                  <a:srgbClr val="FF0000"/>
                </a:solidFill>
                <a:latin typeface="华文琥珀" pitchFamily="2" charset="-122"/>
                <a:ea typeface="华文琥珀" pitchFamily="2" charset="-122"/>
              </a:rPr>
              <a:t>  </a:t>
            </a:r>
            <a:endParaRPr lang="zh-CN" altLang="zh-CN" sz="9800" b="1" dirty="0" smtClean="0">
              <a:solidFill>
                <a:srgbClr val="FF0000"/>
              </a:solidFill>
              <a:latin typeface="华文琥珀" pitchFamily="2" charset="-122"/>
              <a:ea typeface="华文琥珀" pitchFamily="2" charset="-122"/>
            </a:endParaRPr>
          </a:p>
        </p:txBody>
      </p:sp>
    </p:spTree>
    <p:custDataLst>
      <p:tags r:id="rId1"/>
    </p:custDataLst>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240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2403"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grpSp>
        <p:nvGrpSpPr>
          <p:cNvPr id="6" name="组合 5"/>
          <p:cNvGrpSpPr/>
          <p:nvPr/>
        </p:nvGrpSpPr>
        <p:grpSpPr bwMode="auto">
          <a:xfrm>
            <a:off x="1927225" y="1058863"/>
            <a:ext cx="10167938" cy="5724525"/>
            <a:chOff x="3034" y="2481"/>
            <a:chExt cx="16014" cy="8116"/>
          </a:xfrm>
        </p:grpSpPr>
        <p:pic>
          <p:nvPicPr>
            <p:cNvPr id="102413" name="图片 2" descr="C:\Users\Administrator\Desktop\QQ图片20170809192057.pngQQ图片20170809192057"/>
            <p:cNvPicPr>
              <a:picLocks noChangeAspect="1"/>
            </p:cNvPicPr>
            <p:nvPr/>
          </p:nvPicPr>
          <p:blipFill>
            <a:blip r:embed="rId2" cstate="print"/>
            <a:srcRect/>
            <a:stretch>
              <a:fillRect/>
            </a:stretch>
          </p:blipFill>
          <p:spPr bwMode="auto">
            <a:xfrm>
              <a:off x="3034" y="2481"/>
              <a:ext cx="16014" cy="7606"/>
            </a:xfrm>
            <a:prstGeom prst="rect">
              <a:avLst/>
            </a:prstGeom>
            <a:noFill/>
            <a:ln w="9525">
              <a:noFill/>
              <a:miter lim="800000"/>
              <a:headEnd/>
              <a:tailEnd/>
            </a:ln>
          </p:spPr>
        </p:pic>
        <p:pic>
          <p:nvPicPr>
            <p:cNvPr id="102414" name="图片 4"/>
            <p:cNvPicPr>
              <a:picLocks noChangeAspect="1"/>
            </p:cNvPicPr>
            <p:nvPr/>
          </p:nvPicPr>
          <p:blipFill>
            <a:blip r:embed="rId3" cstate="print"/>
            <a:srcRect/>
            <a:stretch>
              <a:fillRect/>
            </a:stretch>
          </p:blipFill>
          <p:spPr bwMode="auto">
            <a:xfrm>
              <a:off x="6401" y="10237"/>
              <a:ext cx="384" cy="360"/>
            </a:xfrm>
            <a:prstGeom prst="rect">
              <a:avLst/>
            </a:prstGeom>
            <a:noFill/>
            <a:ln w="9525">
              <a:noFill/>
              <a:miter lim="800000"/>
              <a:headEnd/>
              <a:tailEnd/>
            </a:ln>
          </p:spPr>
        </p:pic>
      </p:grpSp>
      <p:sp>
        <p:nvSpPr>
          <p:cNvPr id="7" name="矩形 6"/>
          <p:cNvSpPr/>
          <p:nvPr/>
        </p:nvSpPr>
        <p:spPr>
          <a:xfrm>
            <a:off x="4040188" y="6591300"/>
            <a:ext cx="268287"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4" name="矩形 3"/>
          <p:cNvSpPr/>
          <p:nvPr/>
        </p:nvSpPr>
        <p:spPr>
          <a:xfrm>
            <a:off x="9796463" y="1412875"/>
            <a:ext cx="404812" cy="349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15" name="图片 14"/>
          <p:cNvPicPr>
            <a:picLocks noChangeAspect="1"/>
          </p:cNvPicPr>
          <p:nvPr/>
        </p:nvPicPr>
        <p:blipFill>
          <a:blip r:embed="rId4" cstate="print"/>
          <a:srcRect/>
          <a:stretch>
            <a:fillRect/>
          </a:stretch>
        </p:blipFill>
        <p:spPr bwMode="auto">
          <a:xfrm>
            <a:off x="1927225" y="1774825"/>
            <a:ext cx="7915275" cy="5008563"/>
          </a:xfrm>
          <a:prstGeom prst="rect">
            <a:avLst/>
          </a:prstGeom>
          <a:noFill/>
          <a:ln w="9525">
            <a:noFill/>
            <a:miter lim="800000"/>
            <a:headEnd/>
            <a:tailEnd/>
          </a:ln>
        </p:spPr>
      </p:pic>
      <p:sp>
        <p:nvSpPr>
          <p:cNvPr id="18" name="矩形 17"/>
          <p:cNvSpPr/>
          <p:nvPr/>
        </p:nvSpPr>
        <p:spPr>
          <a:xfrm>
            <a:off x="1989138" y="4122738"/>
            <a:ext cx="1250950" cy="1042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8" name="矩形标注 27"/>
          <p:cNvSpPr/>
          <p:nvPr/>
        </p:nvSpPr>
        <p:spPr>
          <a:xfrm>
            <a:off x="3240088" y="2870200"/>
            <a:ext cx="4167187" cy="1062038"/>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通过知网节进一步拓展除引文关系外的其他关联作者、相似文献、读者推荐文献与相关基金文献</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100000">
                                          <p:val>
                                            <p:strVal val="#ppt_x"/>
                                          </p:val>
                                        </p:tav>
                                      </p:tavLst>
                                    </p:anim>
                                    <p:anim calcmode="lin" valueType="num">
                                      <p:cBhvr>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1+#ppt_h/2"/>
                                          </p:val>
                                        </p:tav>
                                        <p:tav tm="100000">
                                          <p:val>
                                            <p:strVal val="#ppt_y"/>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strVal val="#ppt_h"/>
                                          </p:val>
                                        </p:tav>
                                        <p:tav tm="100000">
                                          <p:val>
                                            <p:strVal val="#ppt_h"/>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4" grpId="0" bldLvl="0" animBg="1"/>
      <p:bldP spid="18"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3426"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3427"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2" cstate="print"/>
          <a:srcRect/>
          <a:stretch>
            <a:fillRect/>
          </a:stretch>
        </p:blipFill>
        <p:spPr bwMode="auto">
          <a:xfrm>
            <a:off x="2174875" y="1193800"/>
            <a:ext cx="9480550" cy="5475288"/>
          </a:xfrm>
          <a:prstGeom prst="rect">
            <a:avLst/>
          </a:prstGeom>
          <a:noFill/>
          <a:ln w="9525">
            <a:noFill/>
            <a:miter lim="800000"/>
            <a:headEnd/>
            <a:tailEnd/>
          </a:ln>
        </p:spPr>
      </p:pic>
      <p:sp>
        <p:nvSpPr>
          <p:cNvPr id="8" name="右箭头 7"/>
          <p:cNvSpPr/>
          <p:nvPr/>
        </p:nvSpPr>
        <p:spPr>
          <a:xfrm>
            <a:off x="1927225" y="4021138"/>
            <a:ext cx="2700338" cy="1446212"/>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buFont typeface="Arial" panose="020B0604020202020204" pitchFamily="34" charset="0"/>
              <a:buNone/>
              <a:defRPr/>
            </a:pPr>
            <a:r>
              <a:rPr lang="zh-CN" altLang="en-US" sz="1865" noProof="1"/>
              <a:t>支持文中图片对应高清大图的浏览下载</a:t>
            </a:r>
          </a:p>
        </p:txBody>
      </p:sp>
      <p:sp>
        <p:nvSpPr>
          <p:cNvPr id="7" name="矩形 6"/>
          <p:cNvSpPr/>
          <p:nvPr/>
        </p:nvSpPr>
        <p:spPr>
          <a:xfrm>
            <a:off x="4591050" y="4081463"/>
            <a:ext cx="1806575" cy="13255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p>
        </p:txBody>
      </p:sp>
      <p:pic>
        <p:nvPicPr>
          <p:cNvPr id="6" name="Picture 2" descr="https://timgsa.baidu.com/timg?image&amp;quality=80&amp;size=b9999_10000&amp;sec=1497291463821&amp;di=5dcd1345f48509313df856a5ad99d438&amp;imgtype=0&amp;src=http%3A%2F%2Fbpic.ooopic.com%2F15%2F97%2F36%2F15973627-4f4b81c2cd2c82e4009a3c3129d9e9ff-2.jpg"/>
          <p:cNvPicPr>
            <a:picLocks noChangeAspect="1"/>
          </p:cNvPicPr>
          <p:nvPr/>
        </p:nvPicPr>
        <p:blipFill>
          <a:blip r:embed="rId3" cstate="print"/>
          <a:srcRect/>
          <a:stretch>
            <a:fillRect/>
          </a:stretch>
        </p:blipFill>
        <p:spPr bwMode="auto">
          <a:xfrm>
            <a:off x="4591050" y="2414588"/>
            <a:ext cx="5838825" cy="3976687"/>
          </a:xfrm>
          <a:prstGeom prst="rect">
            <a:avLst/>
          </a:prstGeom>
          <a:noFill/>
          <a:ln w="28575">
            <a:solidFill>
              <a:srgbClr val="222A35"/>
            </a:solidFill>
            <a:round/>
          </a:ln>
        </p:spPr>
      </p:pic>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par>
                                <p:cTn id="15" presetID="17"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445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445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104454" name="图片 8"/>
          <p:cNvPicPr>
            <a:picLocks noChangeAspect="1"/>
          </p:cNvPicPr>
          <p:nvPr/>
        </p:nvPicPr>
        <p:blipFill>
          <a:blip r:embed="rId3" cstate="print"/>
          <a:srcRect/>
          <a:stretch>
            <a:fillRect/>
          </a:stretch>
        </p:blipFill>
        <p:spPr bwMode="auto">
          <a:xfrm>
            <a:off x="2055813" y="1193800"/>
            <a:ext cx="10052050" cy="5548313"/>
          </a:xfrm>
          <a:prstGeom prst="rect">
            <a:avLst/>
          </a:prstGeom>
          <a:noFill/>
          <a:ln w="9525">
            <a:noFill/>
            <a:miter lim="800000"/>
            <a:headEnd/>
            <a:tailEnd/>
          </a:ln>
        </p:spPr>
      </p:pic>
      <p:sp>
        <p:nvSpPr>
          <p:cNvPr id="14" name="矩形 13"/>
          <p:cNvSpPr/>
          <p:nvPr/>
        </p:nvSpPr>
        <p:spPr>
          <a:xfrm>
            <a:off x="7889875" y="4371975"/>
            <a:ext cx="819150" cy="3381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grpSp>
        <p:nvGrpSpPr>
          <p:cNvPr id="13" name="组合 12"/>
          <p:cNvGrpSpPr/>
          <p:nvPr/>
        </p:nvGrpSpPr>
        <p:grpSpPr bwMode="auto">
          <a:xfrm>
            <a:off x="6111875" y="1244600"/>
            <a:ext cx="5599113" cy="2936875"/>
            <a:chOff x="2381731" y="1363200"/>
            <a:chExt cx="6388913" cy="4027311"/>
          </a:xfrm>
        </p:grpSpPr>
        <p:sp>
          <p:nvSpPr>
            <p:cNvPr id="15" name="任意多边形 14"/>
            <p:cNvSpPr/>
            <p:nvPr/>
          </p:nvSpPr>
          <p:spPr>
            <a:xfrm>
              <a:off x="2381731" y="1363200"/>
              <a:ext cx="6388913" cy="622601"/>
            </a:xfrm>
            <a:custGeom>
              <a:avLst/>
              <a:gdLst>
                <a:gd name="connsiteX0" fmla="*/ 47276 w 2268252"/>
                <a:gd name="connsiteY0" fmla="*/ 0 h 283084"/>
                <a:gd name="connsiteX1" fmla="*/ 2220976 w 2268252"/>
                <a:gd name="connsiteY1" fmla="*/ 0 h 283084"/>
                <a:gd name="connsiteX2" fmla="*/ 2268252 w 2268252"/>
                <a:gd name="connsiteY2" fmla="*/ 47276 h 283084"/>
                <a:gd name="connsiteX3" fmla="*/ 2268252 w 2268252"/>
                <a:gd name="connsiteY3" fmla="*/ 283084 h 283084"/>
                <a:gd name="connsiteX4" fmla="*/ 0 w 2268252"/>
                <a:gd name="connsiteY4" fmla="*/ 283084 h 283084"/>
                <a:gd name="connsiteX5" fmla="*/ 0 w 2268252"/>
                <a:gd name="connsiteY5" fmla="*/ 47276 h 283084"/>
                <a:gd name="connsiteX6" fmla="*/ 47276 w 2268252"/>
                <a:gd name="connsiteY6" fmla="*/ 0 h 2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252" h="283084">
                  <a:moveTo>
                    <a:pt x="47276" y="0"/>
                  </a:moveTo>
                  <a:lnTo>
                    <a:pt x="2220976" y="0"/>
                  </a:lnTo>
                  <a:cubicBezTo>
                    <a:pt x="2247086" y="0"/>
                    <a:pt x="2268252" y="21166"/>
                    <a:pt x="2268252" y="47276"/>
                  </a:cubicBezTo>
                  <a:lnTo>
                    <a:pt x="2268252" y="283084"/>
                  </a:lnTo>
                  <a:lnTo>
                    <a:pt x="0" y="283084"/>
                  </a:lnTo>
                  <a:lnTo>
                    <a:pt x="0" y="47276"/>
                  </a:lnTo>
                  <a:cubicBezTo>
                    <a:pt x="0" y="21166"/>
                    <a:pt x="21166" y="0"/>
                    <a:pt x="47276" y="0"/>
                  </a:cubicBezTo>
                  <a:close/>
                </a:path>
              </a:pathLst>
            </a:custGeom>
            <a:solidFill>
              <a:srgbClr val="0070C0"/>
            </a:solidFill>
            <a:ln w="28575" cap="flat" cmpd="sng" algn="ctr">
              <a:noFill/>
              <a:prstDash val="solid"/>
            </a:ln>
            <a:effectLst/>
          </p:spPr>
          <p:txBody>
            <a:bodyPr anchor="ctr"/>
            <a:lstStyle/>
            <a:p>
              <a:pPr fontAlgn="auto">
                <a:buFont typeface="Arial" panose="020B0604020202020204" pitchFamily="34" charset="0"/>
                <a:buNone/>
                <a:defRPr/>
              </a:pPr>
              <a:r>
                <a:rPr lang="zh-CN" altLang="en-US" sz="1465" kern="0" noProof="1">
                  <a:solidFill>
                    <a:sysClr val="window" lastClr="FFFFFF"/>
                  </a:solidFill>
                  <a:latin typeface="+mn-lt"/>
                  <a:ea typeface="微软雅黑" panose="020B0503020204020204" pitchFamily="34" charset="-122"/>
                </a:rPr>
                <a:t>“海上丝绸之路”在工具书中的解释</a:t>
              </a:r>
              <a:endParaRPr lang="zh-CN" altLang="en-US" sz="1465" kern="0" noProof="1">
                <a:solidFill>
                  <a:sysClr val="window" lastClr="FFFFFF"/>
                </a:solidFill>
                <a:ea typeface="微软雅黑" panose="020B0503020204020204" pitchFamily="34" charset="-122"/>
              </a:endParaRPr>
            </a:p>
          </p:txBody>
        </p:sp>
        <p:sp>
          <p:nvSpPr>
            <p:cNvPr id="16" name="MH_SubTitle_3"/>
            <p:cNvSpPr/>
            <p:nvPr>
              <p:custDataLst>
                <p:tags r:id="rId1"/>
              </p:custDataLst>
            </p:nvPr>
          </p:nvSpPr>
          <p:spPr>
            <a:xfrm>
              <a:off x="2381731" y="1848655"/>
              <a:ext cx="6388913" cy="3541856"/>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lstStyle/>
            <a:p>
              <a:pPr fontAlgn="auto">
                <a:buFont typeface="Arial" panose="020B0604020202020204" pitchFamily="34" charset="0"/>
                <a:buNone/>
                <a:defRPr/>
              </a:pPr>
              <a:r>
                <a:rPr lang="zh-CN" altLang="en-US" sz="1465" noProof="1">
                  <a:solidFill>
                    <a:prstClr val="black"/>
                  </a:solidFill>
                </a:rPr>
                <a:t>又称陶瓷之路，古代由中国至欧洲、非洲大陆的海上通道。由中国东南沿海出发，经日本海、黄海、南海、孟加拉湾至东南亚及印度半岛，再经印度洋、阿拉伯海、波斯湾及红海至非洲及欧洲各地。它是随着人类航海事业的发展而兴起的，经唐、宋的发展，至元、明时期达到极盛。元汪大渊两度出海、明郑和七下西洋，均由此路行进。中国的丝绸、陶瓷等制品由此道输往西方，而西方的香药、胡椒、棉布等又由此道输往中国。它为东西方经济、文化交流和各国的友好往来做出了贡献。</a:t>
              </a:r>
              <a:r>
                <a:rPr lang="zh-CN" altLang="en-US" sz="1465" i="1" noProof="1">
                  <a:solidFill>
                    <a:prstClr val="black">
                      <a:lumMod val="65000"/>
                      <a:lumOff val="35000"/>
                    </a:prstClr>
                  </a:solidFill>
                </a:rPr>
                <a:t>字数：</a:t>
              </a:r>
              <a:r>
                <a:rPr lang="en-US" altLang="zh-CN" sz="1465" i="1" noProof="1">
                  <a:solidFill>
                    <a:prstClr val="black">
                      <a:lumMod val="65000"/>
                      <a:lumOff val="35000"/>
                    </a:prstClr>
                  </a:solidFill>
                </a:rPr>
                <a:t>221</a:t>
              </a:r>
              <a:r>
                <a:rPr lang="zh-CN" altLang="en-US" sz="1465" noProof="1">
                  <a:solidFill>
                    <a:prstClr val="black"/>
                  </a:solidFill>
                </a:rPr>
                <a:t>　来源：</a:t>
              </a:r>
              <a:r>
                <a:rPr lang="en-US" altLang="zh-CN" sz="1465" u="sng" noProof="1">
                  <a:solidFill>
                    <a:srgbClr val="0066FF"/>
                  </a:solidFill>
                  <a:ea typeface="微软雅黑" panose="020B0503020204020204" pitchFamily="34" charset="-122"/>
                </a:rPr>
                <a:t>丝绸之路文化大辞典</a:t>
              </a:r>
            </a:p>
            <a:p>
              <a:pPr fontAlgn="auto">
                <a:buFont typeface="Arial" panose="020B0604020202020204" pitchFamily="34" charset="0"/>
                <a:buNone/>
                <a:defRPr/>
              </a:pPr>
              <a:endParaRPr lang="zh-CN" altLang="en-US" sz="1465" b="1" u="sng" noProof="1">
                <a:solidFill>
                  <a:schemeClr val="accent1">
                    <a:lumMod val="50000"/>
                  </a:schemeClr>
                </a:solidFill>
                <a:ea typeface="微软雅黑" panose="020B0503020204020204" pitchFamily="34" charset="-122"/>
              </a:endParaRPr>
            </a:p>
            <a:p>
              <a:pPr fontAlgn="auto">
                <a:buFont typeface="Arial" panose="020B0604020202020204" pitchFamily="34" charset="0"/>
                <a:buNone/>
                <a:defRPr/>
              </a:pPr>
              <a:r>
                <a:rPr lang="zh-CN" altLang="en-US" sz="1465" b="1" noProof="1">
                  <a:solidFill>
                    <a:prstClr val="black"/>
                  </a:solidFill>
                  <a:ea typeface="微软雅黑" panose="020B0503020204020204" pitchFamily="34" charset="-122"/>
                </a:rPr>
                <a:t>其他解释：</a:t>
              </a:r>
              <a:r>
                <a:rPr lang="en-US" altLang="zh-CN" sz="1465" u="sng" noProof="1">
                  <a:solidFill>
                    <a:srgbClr val="0066FF"/>
                  </a:solidFill>
                  <a:ea typeface="微软雅黑" panose="020B0503020204020204" pitchFamily="34" charset="-122"/>
                </a:rPr>
                <a:t>《</a:t>
              </a:r>
              <a:r>
                <a:rPr lang="zh-CN" altLang="en-US" sz="1465" u="sng" noProof="1">
                  <a:solidFill>
                    <a:srgbClr val="0066FF"/>
                  </a:solidFill>
                  <a:ea typeface="微软雅黑" panose="020B0503020204020204" pitchFamily="34" charset="-122"/>
                </a:rPr>
                <a:t>二十六史精要辞典·下</a:t>
              </a:r>
              <a:r>
                <a:rPr lang="en-US" altLang="zh-CN" sz="1465" u="sng" noProof="1">
                  <a:solidFill>
                    <a:srgbClr val="0066FF"/>
                  </a:solidFill>
                  <a:ea typeface="微软雅黑" panose="020B0503020204020204" pitchFamily="34" charset="-122"/>
                </a:rPr>
                <a:t>》</a:t>
              </a:r>
              <a:r>
                <a:rPr lang="en-US" altLang="zh-CN" sz="1465" noProof="1">
                  <a:solidFill>
                    <a:prstClr val="black"/>
                  </a:solidFill>
                  <a:ea typeface="微软雅黑" panose="020B0503020204020204" pitchFamily="34" charset="-122"/>
                </a:rPr>
                <a:t>    </a:t>
              </a:r>
              <a:r>
                <a:rPr lang="en-US" altLang="zh-CN" sz="1465" u="sng" noProof="1">
                  <a:solidFill>
                    <a:srgbClr val="0066FF"/>
                  </a:solidFill>
                  <a:ea typeface="微软雅黑" panose="020B0503020204020204" pitchFamily="34" charset="-122"/>
                </a:rPr>
                <a:t>《</a:t>
              </a:r>
              <a:r>
                <a:rPr lang="zh-CN" altLang="en-US" sz="1465" u="sng" noProof="1">
                  <a:solidFill>
                    <a:srgbClr val="0066FF"/>
                  </a:solidFill>
                  <a:ea typeface="微软雅黑" panose="020B0503020204020204" pitchFamily="34" charset="-122"/>
                </a:rPr>
                <a:t>中外关系史辞典</a:t>
              </a:r>
              <a:r>
                <a:rPr lang="en-US" altLang="zh-CN" sz="1465" u="sng" noProof="1">
                  <a:solidFill>
                    <a:srgbClr val="0066FF"/>
                  </a:solidFill>
                  <a:ea typeface="微软雅黑" panose="020B0503020204020204" pitchFamily="34" charset="-122"/>
                </a:rPr>
                <a:t>》</a:t>
              </a:r>
              <a:endParaRPr lang="zh-CN" altLang="en-US" sz="1465" b="1" u="sng" noProof="1">
                <a:solidFill>
                  <a:srgbClr val="0066FF"/>
                </a:solidFill>
                <a:ea typeface="微软雅黑" panose="020B0503020204020204" pitchFamily="34" charset="-122"/>
              </a:endParaRPr>
            </a:p>
          </p:txBody>
        </p:sp>
      </p:grpSp>
      <p:sp>
        <p:nvSpPr>
          <p:cNvPr id="18" name="矩形标注 17"/>
          <p:cNvSpPr/>
          <p:nvPr/>
        </p:nvSpPr>
        <p:spPr>
          <a:xfrm>
            <a:off x="2168525" y="1417638"/>
            <a:ext cx="3700463" cy="996950"/>
          </a:xfrm>
          <a:prstGeom prst="wedgeRectCallout">
            <a:avLst>
              <a:gd name="adj1" fmla="val 56034"/>
              <a:gd name="adj2" fmla="val 19335"/>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0066CC"/>
                </a:solidFill>
                <a:ea typeface="微软雅黑" panose="020B0503020204020204" pitchFamily="34" charset="-122"/>
              </a:rPr>
              <a:t>对概念、术语、定义等知识元，自动加链接并能与</a:t>
            </a:r>
            <a:r>
              <a:rPr lang="en-US" altLang="zh-CN" sz="1865" noProof="1">
                <a:solidFill>
                  <a:srgbClr val="0066CC"/>
                </a:solidFill>
                <a:ea typeface="微软雅黑" panose="020B0503020204020204" pitchFamily="34" charset="-122"/>
              </a:rPr>
              <a:t>CNKI</a:t>
            </a:r>
            <a:r>
              <a:rPr lang="zh-CN" altLang="en-US" sz="1865" noProof="1">
                <a:solidFill>
                  <a:srgbClr val="0066CC"/>
                </a:solidFill>
                <a:ea typeface="微软雅黑" panose="020B0503020204020204" pitchFamily="34" charset="-122"/>
              </a:rPr>
              <a:t>知识元库关联并显示内容</a:t>
            </a:r>
          </a:p>
        </p:txBody>
      </p:sp>
      <p:pic>
        <p:nvPicPr>
          <p:cNvPr id="24" name="图片 23"/>
          <p:cNvPicPr>
            <a:picLocks noChangeAspect="1"/>
          </p:cNvPicPr>
          <p:nvPr/>
        </p:nvPicPr>
        <p:blipFill>
          <a:blip r:embed="rId4" cstate="print"/>
          <a:srcRect/>
          <a:stretch>
            <a:fillRect/>
          </a:stretch>
        </p:blipFill>
        <p:spPr bwMode="auto">
          <a:xfrm>
            <a:off x="2055813" y="1244600"/>
            <a:ext cx="10052050" cy="5497513"/>
          </a:xfrm>
          <a:prstGeom prst="rect">
            <a:avLst/>
          </a:prstGeom>
          <a:noFill/>
          <a:ln w="9525">
            <a:noFill/>
            <a:miter lim="800000"/>
            <a:headEnd/>
            <a:tailEnd/>
          </a:ln>
        </p:spPr>
      </p:pic>
      <p:pic>
        <p:nvPicPr>
          <p:cNvPr id="25" name="图片 24"/>
          <p:cNvPicPr>
            <a:picLocks noChangeAspect="1"/>
          </p:cNvPicPr>
          <p:nvPr/>
        </p:nvPicPr>
        <p:blipFill>
          <a:blip r:embed="rId5" cstate="print"/>
          <a:srcRect/>
          <a:stretch>
            <a:fillRect/>
          </a:stretch>
        </p:blipFill>
        <p:spPr bwMode="auto">
          <a:xfrm>
            <a:off x="2671763" y="3513138"/>
            <a:ext cx="7010400" cy="1955800"/>
          </a:xfrm>
          <a:prstGeom prst="rect">
            <a:avLst/>
          </a:prstGeom>
          <a:noFill/>
          <a:ln w="19050">
            <a:solidFill>
              <a:srgbClr val="C00000"/>
            </a:solidFill>
            <a:round/>
          </a:ln>
        </p:spPr>
      </p:pic>
      <p:sp>
        <p:nvSpPr>
          <p:cNvPr id="30" name="矩形 29"/>
          <p:cNvSpPr/>
          <p:nvPr/>
        </p:nvSpPr>
        <p:spPr>
          <a:xfrm>
            <a:off x="7178675" y="6472238"/>
            <a:ext cx="815975" cy="3095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32" name="矩形标注 31"/>
          <p:cNvSpPr/>
          <p:nvPr/>
        </p:nvSpPr>
        <p:spPr>
          <a:xfrm>
            <a:off x="1001713" y="5688013"/>
            <a:ext cx="3884612" cy="1093787"/>
          </a:xfrm>
          <a:prstGeom prst="wedgeRectCallout">
            <a:avLst>
              <a:gd name="adj1" fmla="val 59483"/>
              <a:gd name="adj2" fmla="val 31042"/>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0066CC"/>
                </a:solidFill>
                <a:ea typeface="微软雅黑" panose="020B0503020204020204" pitchFamily="34" charset="-122"/>
              </a:rPr>
              <a:t>图表可关联对应分析数据和原始的数据，支持获取下载数据表格</a:t>
            </a:r>
          </a:p>
        </p:txBody>
      </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strVal val="#ppt_w+.3"/>
                                          </p:val>
                                        </p:tav>
                                        <p:tav tm="100000">
                                          <p:val>
                                            <p:strVal val="#ppt_w"/>
                                          </p:val>
                                        </p:tav>
                                      </p:tavLst>
                                    </p:anim>
                                    <p:anim calcmode="lin" valueType="num">
                                      <p:cBhvr>
                                        <p:cTn id="38" dur="1000" fill="hold"/>
                                        <p:tgtEl>
                                          <p:spTgt spid="30"/>
                                        </p:tgtEl>
                                        <p:attrNameLst>
                                          <p:attrName>ppt_h</p:attrName>
                                        </p:attrNameLst>
                                      </p:cBhvr>
                                      <p:tavLst>
                                        <p:tav tm="0">
                                          <p:val>
                                            <p:strVal val="#ppt_h"/>
                                          </p:val>
                                        </p:tav>
                                        <p:tav tm="100000">
                                          <p:val>
                                            <p:strVal val="#ppt_h"/>
                                          </p:val>
                                        </p:tav>
                                      </p:tavLst>
                                    </p:anim>
                                    <p:animEffect transition="in" filter="fade">
                                      <p:cBhvr>
                                        <p:cTn id="39" dur="10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42"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8" grpId="0" bldLvl="0" animBg="1"/>
      <p:bldP spid="18" grpId="1" bldLvl="0" animBg="1"/>
      <p:bldP spid="30" grpId="0" bldLvl="0" animBg="1"/>
      <p:bldP spid="3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5474"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5475"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pic>
        <p:nvPicPr>
          <p:cNvPr id="16" name="Picture 2"/>
          <p:cNvPicPr>
            <a:picLocks noChangeAspect="1"/>
          </p:cNvPicPr>
          <p:nvPr/>
        </p:nvPicPr>
        <p:blipFill>
          <a:blip r:embed="rId2" cstate="print"/>
          <a:srcRect/>
          <a:stretch>
            <a:fillRect/>
          </a:stretch>
        </p:blipFill>
        <p:spPr bwMode="auto">
          <a:xfrm>
            <a:off x="2000250" y="1179513"/>
            <a:ext cx="7158038" cy="3997325"/>
          </a:xfrm>
          <a:prstGeom prst="rect">
            <a:avLst/>
          </a:prstGeom>
          <a:noFill/>
          <a:ln w="9525">
            <a:noFill/>
            <a:miter lim="800000"/>
            <a:headEnd/>
            <a:tailEnd/>
          </a:ln>
        </p:spPr>
      </p:pic>
      <p:pic>
        <p:nvPicPr>
          <p:cNvPr id="17" name="图片 16" descr="螺旋后退"/>
          <p:cNvPicPr>
            <a:picLocks noChangeAspect="1"/>
          </p:cNvPicPr>
          <p:nvPr/>
        </p:nvPicPr>
        <p:blipFill>
          <a:blip r:embed="rId3" cstate="print"/>
          <a:srcRect/>
          <a:stretch>
            <a:fillRect/>
          </a:stretch>
        </p:blipFill>
        <p:spPr bwMode="auto">
          <a:xfrm>
            <a:off x="4606925" y="4279900"/>
            <a:ext cx="2611438" cy="1720850"/>
          </a:xfrm>
          <a:prstGeom prst="rect">
            <a:avLst/>
          </a:prstGeom>
          <a:noFill/>
          <a:ln w="9525">
            <a:noFill/>
            <a:miter lim="800000"/>
            <a:headEnd/>
            <a:tailEnd/>
          </a:ln>
        </p:spPr>
      </p:pic>
      <p:pic>
        <p:nvPicPr>
          <p:cNvPr id="18" name="图片 17" descr="多楔形效应大间隙管道"/>
          <p:cNvPicPr>
            <a:picLocks noChangeAspect="1"/>
          </p:cNvPicPr>
          <p:nvPr/>
        </p:nvPicPr>
        <p:blipFill>
          <a:blip r:embed="rId4" cstate="print"/>
          <a:stretch>
            <a:fillRect/>
          </a:stretch>
        </p:blipFill>
        <p:spPr>
          <a:xfrm>
            <a:off x="1662113" y="4757738"/>
            <a:ext cx="2620962" cy="1787525"/>
          </a:xfrm>
          <a:prstGeom prst="rect">
            <a:avLst/>
          </a:prstGeom>
          <a:noFill/>
          <a:ln w="9525">
            <a:noFill/>
          </a:ln>
          <a:effectLst>
            <a:outerShdw dist="107763" dir="18900000" algn="ctr" rotWithShape="0">
              <a:srgbClr val="808080">
                <a:alpha val="50000"/>
              </a:srgbClr>
            </a:outerShdw>
          </a:effectLst>
        </p:spPr>
      </p:pic>
      <p:pic>
        <p:nvPicPr>
          <p:cNvPr id="3" name="图片 2" descr="羊肠直径8mm"/>
          <p:cNvPicPr>
            <a:picLocks noChangeAspect="1"/>
          </p:cNvPicPr>
          <p:nvPr/>
        </p:nvPicPr>
        <p:blipFill>
          <a:blip r:embed="rId5" cstate="print"/>
          <a:stretch>
            <a:fillRect/>
          </a:stretch>
        </p:blipFill>
        <p:spPr>
          <a:xfrm>
            <a:off x="8586788" y="3105150"/>
            <a:ext cx="2679700" cy="1508125"/>
          </a:xfrm>
          <a:prstGeom prst="rect">
            <a:avLst/>
          </a:prstGeom>
          <a:noFill/>
          <a:ln w="9525">
            <a:noFill/>
          </a:ln>
          <a:effectLst>
            <a:outerShdw dist="107763" dir="18900000" algn="ctr" rotWithShape="0">
              <a:srgbClr val="808080">
                <a:alpha val="50000"/>
              </a:srgbClr>
            </a:outerShdw>
          </a:effectLst>
        </p:spPr>
      </p:pic>
      <p:pic>
        <p:nvPicPr>
          <p:cNvPr id="5" name="图片 4" descr="猪肠直径20mm硅油"/>
          <p:cNvPicPr>
            <a:picLocks noChangeAspect="1"/>
          </p:cNvPicPr>
          <p:nvPr/>
        </p:nvPicPr>
        <p:blipFill>
          <a:blip r:embed="rId6" cstate="print"/>
          <a:stretch>
            <a:fillRect/>
          </a:stretch>
        </p:blipFill>
        <p:spPr>
          <a:xfrm>
            <a:off x="7478713" y="5211763"/>
            <a:ext cx="2709862" cy="1685925"/>
          </a:xfrm>
          <a:prstGeom prst="rect">
            <a:avLst/>
          </a:prstGeom>
          <a:noFill/>
          <a:ln w="9525">
            <a:noFill/>
          </a:ln>
          <a:effectLst>
            <a:outerShdw dist="107763" dir="18900000" algn="ctr" rotWithShape="0">
              <a:srgbClr val="808080">
                <a:alpha val="50000"/>
              </a:srgbClr>
            </a:outerShdw>
          </a:effectLst>
        </p:spPr>
      </p:pic>
      <p:sp>
        <p:nvSpPr>
          <p:cNvPr id="21" name="矩形 22538"/>
          <p:cNvSpPr/>
          <p:nvPr/>
        </p:nvSpPr>
        <p:spPr>
          <a:xfrm>
            <a:off x="2828925" y="6516688"/>
            <a:ext cx="279400" cy="90487"/>
          </a:xfrm>
          <a:prstGeom prst="rect">
            <a:avLst/>
          </a:prstGeom>
          <a:noFill/>
          <a:ln w="9525">
            <a:noFill/>
          </a:ln>
        </p:spPr>
        <p:txBody>
          <a:bodyPr wrap="none" lIns="68580" tIns="34289" rIns="68580" bIns="34289">
            <a:spAutoFit/>
          </a:bodyPr>
          <a:lstStyle/>
          <a:p>
            <a:pPr algn="ct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机器人全悬浮游动</a:t>
            </a:r>
          </a:p>
        </p:txBody>
      </p:sp>
      <p:sp>
        <p:nvSpPr>
          <p:cNvPr id="22" name="矩形 22541"/>
          <p:cNvSpPr/>
          <p:nvPr/>
        </p:nvSpPr>
        <p:spPr>
          <a:xfrm>
            <a:off x="4541838" y="6000750"/>
            <a:ext cx="2668587" cy="90488"/>
          </a:xfrm>
          <a:prstGeom prst="rect">
            <a:avLst/>
          </a:prstGeom>
          <a:noFill/>
          <a:ln w="9525">
            <a:noFill/>
          </a:ln>
        </p:spPr>
        <p:txBody>
          <a:bodyPr lIns="68580" tIns="34289" rIns="68580" bIns="34289">
            <a:spAutoFit/>
          </a:bodyPr>
          <a:lstStyle/>
          <a:p>
            <a:pP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机器人在空间螺旋肠道中游动</a:t>
            </a:r>
          </a:p>
        </p:txBody>
      </p:sp>
      <p:sp>
        <p:nvSpPr>
          <p:cNvPr id="23" name="左箭头 22542"/>
          <p:cNvSpPr/>
          <p:nvPr/>
        </p:nvSpPr>
        <p:spPr>
          <a:xfrm rot="4056476">
            <a:off x="5571331" y="5307807"/>
            <a:ext cx="481013" cy="152400"/>
          </a:xfrm>
          <a:prstGeom prst="leftArrow">
            <a:avLst>
              <a:gd name="adj1" fmla="val 50000"/>
              <a:gd name="adj2" fmla="val 78497"/>
            </a:avLst>
          </a:prstGeom>
          <a:solidFill>
            <a:srgbClr val="FF0000"/>
          </a:solidFill>
          <a:ln w="9525" cap="flat" cmpd="sng">
            <a:solidFill>
              <a:srgbClr val="000000"/>
            </a:solidFill>
            <a:prstDash val="solid"/>
            <a:miter/>
            <a:headEnd type="none" w="med" len="med"/>
            <a:tailEnd type="none" w="med" len="med"/>
          </a:ln>
        </p:spPr>
        <p:txBody>
          <a:bodyPr rot="10800000" vert="eaVert" lIns="68580" tIns="34289" rIns="68580" bIns="34289"/>
          <a:lstStyle/>
          <a:p>
            <a:pPr algn="ctr">
              <a:buFont typeface="Arial" panose="020B0604020202020204" pitchFamily="34" charset="0"/>
              <a:buNone/>
              <a:defRPr/>
            </a:pPr>
            <a:endParaRPr lang="zh-CN" altLang="en-US" sz="135">
              <a:latin typeface="Arial" panose="020B0604020202020204" pitchFamily="34" charset="0"/>
              <a:ea typeface="黑体" panose="02010609060101010101" pitchFamily="49" charset="-122"/>
            </a:endParaRPr>
          </a:p>
        </p:txBody>
      </p:sp>
      <p:sp>
        <p:nvSpPr>
          <p:cNvPr id="24" name="左箭头 22543"/>
          <p:cNvSpPr/>
          <p:nvPr/>
        </p:nvSpPr>
        <p:spPr>
          <a:xfrm rot="4056476">
            <a:off x="8840787" y="6535738"/>
            <a:ext cx="479425" cy="152400"/>
          </a:xfrm>
          <a:prstGeom prst="leftArrow">
            <a:avLst>
              <a:gd name="adj1" fmla="val 50000"/>
              <a:gd name="adj2" fmla="val 78223"/>
            </a:avLst>
          </a:prstGeom>
          <a:solidFill>
            <a:srgbClr val="FF0000"/>
          </a:solidFill>
          <a:ln w="9525" cap="flat" cmpd="sng">
            <a:solidFill>
              <a:srgbClr val="000000"/>
            </a:solidFill>
            <a:prstDash val="solid"/>
            <a:miter/>
            <a:headEnd type="none" w="med" len="med"/>
            <a:tailEnd type="none" w="med" len="med"/>
          </a:ln>
        </p:spPr>
        <p:txBody>
          <a:bodyPr rot="10800000" vert="eaVert" lIns="68580" tIns="34289" rIns="68580" bIns="34289"/>
          <a:lstStyle/>
          <a:p>
            <a:pPr algn="ctr">
              <a:buFont typeface="Arial" panose="020B0604020202020204" pitchFamily="34" charset="0"/>
              <a:buNone/>
              <a:defRPr/>
            </a:pPr>
            <a:endParaRPr lang="zh-CN" altLang="en-US" sz="135">
              <a:latin typeface="Arial" panose="020B0604020202020204" pitchFamily="34" charset="0"/>
              <a:ea typeface="黑体" panose="02010609060101010101" pitchFamily="49" charset="-122"/>
            </a:endParaRPr>
          </a:p>
        </p:txBody>
      </p:sp>
      <p:sp>
        <p:nvSpPr>
          <p:cNvPr id="25" name="矩形 22541"/>
          <p:cNvSpPr/>
          <p:nvPr/>
        </p:nvSpPr>
        <p:spPr>
          <a:xfrm>
            <a:off x="9336088" y="4675188"/>
            <a:ext cx="296862" cy="90487"/>
          </a:xfrm>
          <a:prstGeom prst="rect">
            <a:avLst/>
          </a:prstGeom>
          <a:noFill/>
          <a:ln w="9525">
            <a:noFill/>
          </a:ln>
        </p:spPr>
        <p:txBody>
          <a:bodyPr wrap="none" lIns="68580" tIns="34289" rIns="68580" bIns="34289">
            <a:spAutoFit/>
          </a:bodyPr>
          <a:lstStyle/>
          <a:p>
            <a:pP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机器人在羊肠中游动</a:t>
            </a:r>
          </a:p>
        </p:txBody>
      </p:sp>
      <p:sp>
        <p:nvSpPr>
          <p:cNvPr id="26" name="矩形 22541"/>
          <p:cNvSpPr/>
          <p:nvPr/>
        </p:nvSpPr>
        <p:spPr>
          <a:xfrm>
            <a:off x="10391775" y="5894388"/>
            <a:ext cx="1674813" cy="90487"/>
          </a:xfrm>
          <a:prstGeom prst="rect">
            <a:avLst/>
          </a:prstGeom>
          <a:noFill/>
          <a:ln w="9525">
            <a:noFill/>
          </a:ln>
        </p:spPr>
        <p:txBody>
          <a:bodyPr lIns="68580" tIns="34289" rIns="68580" bIns="34289">
            <a:spAutoFit/>
          </a:bodyPr>
          <a:lstStyle/>
          <a:p>
            <a:pPr>
              <a:buFont typeface="Arial" panose="020B0604020202020204" pitchFamily="34" charset="0"/>
              <a:buNone/>
              <a:defRPr/>
            </a:pPr>
            <a:r>
              <a:rPr lang="zh-CN" altLang="en-US" sz="135" b="1" dirty="0">
                <a:solidFill>
                  <a:srgbClr val="2B618F"/>
                </a:solidFill>
                <a:latin typeface="Arial" panose="020B0604020202020204" pitchFamily="34" charset="0"/>
                <a:ea typeface="微软雅黑" panose="020B0503020204020204" pitchFamily="34" charset="-122"/>
              </a:rPr>
              <a:t>机器人在猪肠中游动</a:t>
            </a:r>
          </a:p>
        </p:txBody>
      </p:sp>
      <p:pic>
        <p:nvPicPr>
          <p:cNvPr id="27" name="图片 21509" descr="花瓣与圆柱对比"/>
          <p:cNvPicPr>
            <a:picLocks noChangeAspect="1"/>
          </p:cNvPicPr>
          <p:nvPr/>
        </p:nvPicPr>
        <p:blipFill>
          <a:blip r:embed="rId7" cstate="print"/>
          <a:stretch>
            <a:fillRect/>
          </a:stretch>
        </p:blipFill>
        <p:spPr>
          <a:xfrm>
            <a:off x="7837488" y="1179513"/>
            <a:ext cx="2352675" cy="1763712"/>
          </a:xfrm>
          <a:prstGeom prst="rect">
            <a:avLst/>
          </a:prstGeom>
          <a:noFill/>
          <a:ln w="9525">
            <a:noFill/>
          </a:ln>
          <a:effectLst>
            <a:outerShdw dist="107763" dir="18900000" algn="ctr" rotWithShape="0">
              <a:srgbClr val="808080">
                <a:alpha val="50000"/>
              </a:srgbClr>
            </a:outerShdw>
          </a:effectLst>
        </p:spPr>
      </p:pic>
      <p:sp>
        <p:nvSpPr>
          <p:cNvPr id="28" name="Rectangle 3"/>
          <p:cNvSpPr txBox="1">
            <a:spLocks noChangeArrowheads="1"/>
          </p:cNvSpPr>
          <p:nvPr/>
        </p:nvSpPr>
        <p:spPr bwMode="auto">
          <a:xfrm>
            <a:off x="10318750" y="1577975"/>
            <a:ext cx="1681163" cy="673100"/>
          </a:xfrm>
          <a:prstGeom prst="rect">
            <a:avLst/>
          </a:prstGeom>
          <a:noFill/>
          <a:ln w="9525">
            <a:noFill/>
            <a:miter lim="800000"/>
          </a:ln>
        </p:spPr>
        <p:txBody>
          <a:bodyPr lIns="68580" tIns="34289" rIns="68580" bIns="34289"/>
          <a:lstStyle/>
          <a:p>
            <a:pPr>
              <a:lnSpc>
                <a:spcPct val="85000"/>
              </a:lnSpc>
              <a:spcBef>
                <a:spcPct val="20000"/>
              </a:spcBef>
              <a:buFont typeface="Arial" panose="020B0604020202020204" pitchFamily="34" charset="0"/>
              <a:buNone/>
            </a:pPr>
            <a:r>
              <a:rPr lang="zh-CN" altLang="en-US" sz="1500" b="1">
                <a:solidFill>
                  <a:srgbClr val="2B618F"/>
                </a:solidFill>
                <a:latin typeface="Arial" panose="020B0604020202020204" pitchFamily="34" charset="0"/>
                <a:ea typeface="微软雅黑" panose="020B0503020204020204" pitchFamily="34" charset="-122"/>
                <a:sym typeface="Arial" panose="020B0604020202020204" pitchFamily="34" charset="0"/>
              </a:rPr>
              <a:t>花瓣型机器人与圆柱形机器人游动速度对比</a:t>
            </a:r>
          </a:p>
        </p:txBody>
      </p:sp>
      <p:sp>
        <p:nvSpPr>
          <p:cNvPr id="13" name="矩形 15"/>
          <p:cNvSpPr>
            <a:spLocks noChangeArrowheads="1"/>
          </p:cNvSpPr>
          <p:nvPr/>
        </p:nvSpPr>
        <p:spPr bwMode="auto">
          <a:xfrm>
            <a:off x="2000250" y="3403600"/>
            <a:ext cx="9998075" cy="811213"/>
          </a:xfrm>
          <a:prstGeom prst="rect">
            <a:avLst/>
          </a:prstGeom>
          <a:solidFill>
            <a:srgbClr val="D7E4BD"/>
          </a:solidFill>
          <a:ln w="9525">
            <a:noFill/>
            <a:miter lim="800000"/>
          </a:ln>
        </p:spPr>
        <p:txBody>
          <a:bodyPr anchor="ctr"/>
          <a:lstStyle/>
          <a:p>
            <a:pPr algn="ctr">
              <a:buFont typeface="Arial" panose="020B0604020202020204" pitchFamily="34" charset="0"/>
              <a:buNone/>
            </a:pPr>
            <a:r>
              <a:rPr lang="zh-CN" altLang="en-US" sz="2000">
                <a:solidFill>
                  <a:srgbClr val="000000"/>
                </a:solidFill>
              </a:rPr>
              <a:t>通过增强出版提供的视频内容，可以让读者更为直观地了解该胶囊机器人在肠道内悬浮游动的情形及不同形状机器人游动速度的差异。</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ppt_x</p:attrName>
                                        </p:attrNameLst>
                                      </p:cBhvr>
                                      <p:tavLst>
                                        <p:tav tm="0">
                                          <p:val>
                                            <p:strVal val="#ppt_x"/>
                                          </p:val>
                                        </p:tav>
                                        <p:tav tm="100000">
                                          <p:val>
                                            <p:strVal val="#ppt_x"/>
                                          </p:val>
                                        </p:tav>
                                      </p:tavLst>
                                    </p:anim>
                                    <p:anim calcmode="lin" valueType="num">
                                      <p:cBhvr>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ppt_x</p:attrName>
                                        </p:attrNameLst>
                                      </p:cBhvr>
                                      <p:tavLst>
                                        <p:tav tm="0">
                                          <p:val>
                                            <p:strVal val="#ppt_x"/>
                                          </p:val>
                                        </p:tav>
                                        <p:tav tm="100000">
                                          <p:val>
                                            <p:strVal val="#ppt_x"/>
                                          </p:val>
                                        </p:tav>
                                      </p:tavLst>
                                    </p:anim>
                                    <p:anim calcmode="lin" valueType="num">
                                      <p:cBhvr>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ppt_x</p:attrName>
                                        </p:attrNameLst>
                                      </p:cBhvr>
                                      <p:tavLst>
                                        <p:tav tm="0">
                                          <p:val>
                                            <p:strVal val="#ppt_x"/>
                                          </p:val>
                                        </p:tav>
                                        <p:tav tm="100000">
                                          <p:val>
                                            <p:strVal val="#ppt_x"/>
                                          </p:val>
                                        </p:tav>
                                      </p:tavLst>
                                    </p:anim>
                                    <p:anim calcmode="lin" valueType="num">
                                      <p:cBhvr>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bldLvl="0" animBg="1"/>
      <p:bldP spid="24" grpId="0" bldLvl="0" animBg="1"/>
      <p:bldP spid="25" grpId="0"/>
      <p:bldP spid="26" grpId="0"/>
      <p:bldP spid="28" grpId="0"/>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649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6499"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3206750"/>
            <a:ext cx="1438275" cy="1773238"/>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4</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记学习笔记、文摘，形成自己的学习成果</a:t>
            </a:r>
            <a:endParaRPr lang="zh-CN" altLang="en-US" sz="1875" noProof="1"/>
          </a:p>
        </p:txBody>
      </p:sp>
      <p:pic>
        <p:nvPicPr>
          <p:cNvPr id="3" name="图片 2"/>
          <p:cNvPicPr>
            <a:picLocks noChangeAspect="1"/>
          </p:cNvPicPr>
          <p:nvPr/>
        </p:nvPicPr>
        <p:blipFill>
          <a:blip r:embed="rId2" cstate="print"/>
          <a:srcRect/>
          <a:stretch>
            <a:fillRect/>
          </a:stretch>
        </p:blipFill>
        <p:spPr bwMode="auto">
          <a:xfrm>
            <a:off x="2047875" y="1265238"/>
            <a:ext cx="10075863" cy="5470525"/>
          </a:xfrm>
          <a:prstGeom prst="rect">
            <a:avLst/>
          </a:prstGeom>
          <a:noFill/>
          <a:ln w="9525">
            <a:noFill/>
            <a:miter lim="800000"/>
            <a:headEnd/>
            <a:tailEnd/>
          </a:ln>
        </p:spPr>
      </p:pic>
      <p:sp>
        <p:nvSpPr>
          <p:cNvPr id="5" name="矩形 4"/>
          <p:cNvSpPr/>
          <p:nvPr/>
        </p:nvSpPr>
        <p:spPr>
          <a:xfrm>
            <a:off x="5908675" y="4308475"/>
            <a:ext cx="295275" cy="331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pic>
        <p:nvPicPr>
          <p:cNvPr id="4" name="图片 3"/>
          <p:cNvPicPr>
            <a:picLocks noChangeAspect="1"/>
          </p:cNvPicPr>
          <p:nvPr/>
        </p:nvPicPr>
        <p:blipFill>
          <a:blip r:embed="rId3" cstate="print"/>
          <a:srcRect/>
          <a:stretch>
            <a:fillRect/>
          </a:stretch>
        </p:blipFill>
        <p:spPr bwMode="auto">
          <a:xfrm>
            <a:off x="6273800" y="3054350"/>
            <a:ext cx="5411788" cy="3495675"/>
          </a:xfrm>
          <a:prstGeom prst="rect">
            <a:avLst/>
          </a:prstGeom>
          <a:noFill/>
          <a:ln w="9525">
            <a:noFill/>
            <a:miter lim="800000"/>
            <a:headEnd/>
            <a:tailEnd/>
          </a:ln>
        </p:spPr>
      </p:pic>
      <p:sp>
        <p:nvSpPr>
          <p:cNvPr id="7" name="右箭头 6"/>
          <p:cNvSpPr/>
          <p:nvPr/>
        </p:nvSpPr>
        <p:spPr>
          <a:xfrm>
            <a:off x="3421063" y="4481513"/>
            <a:ext cx="2487612" cy="2005012"/>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在学习的过程中，支持随时在</a:t>
            </a:r>
            <a:r>
              <a:rPr lang="en-US" altLang="zh-CN" sz="1600" b="1" noProof="1"/>
              <a:t>XML</a:t>
            </a:r>
            <a:r>
              <a:rPr lang="zh-CN" altLang="en-US" sz="1600" b="1" noProof="1"/>
              <a:t>碎片化内容上进行笔记的记录</a:t>
            </a:r>
          </a:p>
        </p:txBody>
      </p:sp>
      <p:pic>
        <p:nvPicPr>
          <p:cNvPr id="8" name="图片 7"/>
          <p:cNvPicPr>
            <a:picLocks noChangeAspect="1"/>
          </p:cNvPicPr>
          <p:nvPr/>
        </p:nvPicPr>
        <p:blipFill>
          <a:blip r:embed="rId4" cstate="print"/>
          <a:srcRect/>
          <a:stretch>
            <a:fillRect/>
          </a:stretch>
        </p:blipFill>
        <p:spPr bwMode="auto">
          <a:xfrm>
            <a:off x="2047875" y="1135063"/>
            <a:ext cx="10075863" cy="5730875"/>
          </a:xfrm>
          <a:prstGeom prst="rect">
            <a:avLst/>
          </a:prstGeom>
          <a:noFill/>
          <a:ln w="9525">
            <a:noFill/>
            <a:miter lim="800000"/>
            <a:headEnd/>
            <a:tailEnd/>
          </a:ln>
        </p:spPr>
      </p:pic>
      <p:sp>
        <p:nvSpPr>
          <p:cNvPr id="15" name="矩形 14"/>
          <p:cNvSpPr/>
          <p:nvPr/>
        </p:nvSpPr>
        <p:spPr>
          <a:xfrm>
            <a:off x="3902075" y="2590800"/>
            <a:ext cx="5654675" cy="426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39" name="矩形 15"/>
          <p:cNvSpPr/>
          <p:nvPr/>
        </p:nvSpPr>
        <p:spPr>
          <a:xfrm>
            <a:off x="7267575" y="1265238"/>
            <a:ext cx="2289175" cy="1011237"/>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515" noProof="1">
                <a:latin typeface="微软雅黑" panose="020B0503020204020204" pitchFamily="34" charset="-122"/>
                <a:ea typeface="微软雅黑" panose="020B0503020204020204" pitchFamily="34" charset="-122"/>
              </a:rPr>
              <a:t>相关学习笔记，可自动插入原文对应模块</a:t>
            </a:r>
          </a:p>
        </p:txBody>
      </p:sp>
      <p:sp>
        <p:nvSpPr>
          <p:cNvPr id="16" name="直接连接符 6"/>
          <p:cNvSpPr>
            <a:spLocks noChangeShapeType="1"/>
          </p:cNvSpPr>
          <p:nvPr/>
        </p:nvSpPr>
        <p:spPr bwMode="auto">
          <a:xfrm flipH="1" flipV="1">
            <a:off x="8412163" y="1708150"/>
            <a:ext cx="0"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17" name="矩形 16"/>
          <p:cNvSpPr/>
          <p:nvPr/>
        </p:nvSpPr>
        <p:spPr>
          <a:xfrm>
            <a:off x="9659938" y="1503363"/>
            <a:ext cx="762000" cy="357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18" name="直接连接符 6"/>
          <p:cNvSpPr>
            <a:spLocks noChangeShapeType="1"/>
          </p:cNvSpPr>
          <p:nvPr/>
        </p:nvSpPr>
        <p:spPr bwMode="auto">
          <a:xfrm flipH="1" flipV="1">
            <a:off x="9759950" y="698500"/>
            <a:ext cx="0"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21" name="矩形 15"/>
          <p:cNvSpPr/>
          <p:nvPr/>
        </p:nvSpPr>
        <p:spPr>
          <a:xfrm>
            <a:off x="9126538" y="38100"/>
            <a:ext cx="2006600" cy="708025"/>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515" noProof="1">
                <a:latin typeface="微软雅黑" panose="020B0503020204020204" pitchFamily="34" charset="-122"/>
                <a:ea typeface="微软雅黑" panose="020B0503020204020204" pitchFamily="34" charset="-122"/>
              </a:rPr>
              <a:t>汇总呈现该篇文献的所有笔记内容</a:t>
            </a:r>
          </a:p>
        </p:txBody>
      </p:sp>
      <p:sp>
        <p:nvSpPr>
          <p:cNvPr id="22" name="矩形 21"/>
          <p:cNvSpPr/>
          <p:nvPr/>
        </p:nvSpPr>
        <p:spPr>
          <a:xfrm>
            <a:off x="9658350" y="1860550"/>
            <a:ext cx="2465388" cy="500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par>
                                <p:cTn id="27" presetID="50" presetClass="entr" presetSubtype="0"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3"/>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3"/>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1000" fill="hold"/>
                                        <p:tgtEl>
                                          <p:spTgt spid="39"/>
                                        </p:tgtEl>
                                        <p:attrNameLst>
                                          <p:attrName>ppt_w</p:attrName>
                                        </p:attrNameLst>
                                      </p:cBhvr>
                                      <p:tavLst>
                                        <p:tav tm="0">
                                          <p:val>
                                            <p:strVal val="#ppt_w+.3"/>
                                          </p:val>
                                        </p:tav>
                                        <p:tav tm="100000">
                                          <p:val>
                                            <p:strVal val="#ppt_w"/>
                                          </p:val>
                                        </p:tav>
                                      </p:tavLst>
                                    </p:anim>
                                    <p:anim calcmode="lin" valueType="num">
                                      <p:cBhvr>
                                        <p:cTn id="48" dur="1000" fill="hold"/>
                                        <p:tgtEl>
                                          <p:spTgt spid="39"/>
                                        </p:tgtEl>
                                        <p:attrNameLst>
                                          <p:attrName>ppt_h</p:attrName>
                                        </p:attrNameLst>
                                      </p:cBhvr>
                                      <p:tavLst>
                                        <p:tav tm="0">
                                          <p:val>
                                            <p:strVal val="#ppt_h"/>
                                          </p:val>
                                        </p:tav>
                                        <p:tav tm="100000">
                                          <p:val>
                                            <p:strVal val="#ppt_h"/>
                                          </p:val>
                                        </p:tav>
                                      </p:tavLst>
                                    </p:anim>
                                    <p:animEffect transition="in" filter="fade">
                                      <p:cBhvr>
                                        <p:cTn id="49" dur="1000"/>
                                        <p:tgtEl>
                                          <p:spTgt spid="39"/>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strVal val="#ppt_w+.3"/>
                                          </p:val>
                                        </p:tav>
                                        <p:tav tm="100000">
                                          <p:val>
                                            <p:strVal val="#ppt_w"/>
                                          </p:val>
                                        </p:tav>
                                      </p:tavLst>
                                    </p:anim>
                                    <p:anim calcmode="lin" valueType="num">
                                      <p:cBhvr>
                                        <p:cTn id="53" dur="1000" fill="hold"/>
                                        <p:tgtEl>
                                          <p:spTgt spid="16"/>
                                        </p:tgtEl>
                                        <p:attrNameLst>
                                          <p:attrName>ppt_h</p:attrName>
                                        </p:attrNameLst>
                                      </p:cBhvr>
                                      <p:tavLst>
                                        <p:tav tm="0">
                                          <p:val>
                                            <p:strVal val="#ppt_h"/>
                                          </p:val>
                                        </p:tav>
                                        <p:tav tm="100000">
                                          <p:val>
                                            <p:strVal val="#ppt_h"/>
                                          </p:val>
                                        </p:tav>
                                      </p:tavLst>
                                    </p:anim>
                                    <p:animEffect transition="in" filter="fade">
                                      <p:cBhvr>
                                        <p:cTn id="54" dur="1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strVal val="#ppt_w+.3"/>
                                          </p:val>
                                        </p:tav>
                                        <p:tav tm="100000">
                                          <p:val>
                                            <p:strVal val="#ppt_w"/>
                                          </p:val>
                                        </p:tav>
                                      </p:tavLst>
                                    </p:anim>
                                    <p:anim calcmode="lin" valueType="num">
                                      <p:cBhvr>
                                        <p:cTn id="60" dur="1000" fill="hold"/>
                                        <p:tgtEl>
                                          <p:spTgt spid="17"/>
                                        </p:tgtEl>
                                        <p:attrNameLst>
                                          <p:attrName>ppt_h</p:attrName>
                                        </p:attrNameLst>
                                      </p:cBhvr>
                                      <p:tavLst>
                                        <p:tav tm="0">
                                          <p:val>
                                            <p:strVal val="#ppt_h"/>
                                          </p:val>
                                        </p:tav>
                                        <p:tav tm="100000">
                                          <p:val>
                                            <p:strVal val="#ppt_h"/>
                                          </p:val>
                                        </p:tav>
                                      </p:tavLst>
                                    </p:anim>
                                    <p:animEffect transition="in" filter="fade">
                                      <p:cBhvr>
                                        <p:cTn id="61" dur="1000"/>
                                        <p:tgtEl>
                                          <p:spTgt spid="17"/>
                                        </p:tgtEl>
                                      </p:cBhvr>
                                    </p:animEffect>
                                  </p:childTnLst>
                                </p:cTn>
                              </p:par>
                              <p:par>
                                <p:cTn id="62" presetID="50" presetClass="entr" presetSubtype="0" decel="10000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strVal val="#ppt_w+.3"/>
                                          </p:val>
                                        </p:tav>
                                        <p:tav tm="100000">
                                          <p:val>
                                            <p:strVal val="#ppt_w"/>
                                          </p:val>
                                        </p:tav>
                                      </p:tavLst>
                                    </p:anim>
                                    <p:anim calcmode="lin" valueType="num">
                                      <p:cBhvr>
                                        <p:cTn id="65" dur="1000" fill="hold"/>
                                        <p:tgtEl>
                                          <p:spTgt spid="18"/>
                                        </p:tgtEl>
                                        <p:attrNameLst>
                                          <p:attrName>ppt_h</p:attrName>
                                        </p:attrNameLst>
                                      </p:cBhvr>
                                      <p:tavLst>
                                        <p:tav tm="0">
                                          <p:val>
                                            <p:strVal val="#ppt_h"/>
                                          </p:val>
                                        </p:tav>
                                        <p:tav tm="100000">
                                          <p:val>
                                            <p:strVal val="#ppt_h"/>
                                          </p:val>
                                        </p:tav>
                                      </p:tavLst>
                                    </p:anim>
                                    <p:animEffect transition="in" filter="fade">
                                      <p:cBhvr>
                                        <p:cTn id="66" dur="1000"/>
                                        <p:tgtEl>
                                          <p:spTgt spid="18"/>
                                        </p:tgtEl>
                                      </p:cBhvr>
                                    </p:animEffect>
                                  </p:childTnLst>
                                </p:cTn>
                              </p:par>
                              <p:par>
                                <p:cTn id="67" presetID="50" presetClass="entr" presetSubtype="0" decel="10000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strVal val="#ppt_w+.3"/>
                                          </p:val>
                                        </p:tav>
                                        <p:tav tm="100000">
                                          <p:val>
                                            <p:strVal val="#ppt_w"/>
                                          </p:val>
                                        </p:tav>
                                      </p:tavLst>
                                    </p:anim>
                                    <p:anim calcmode="lin" valueType="num">
                                      <p:cBhvr>
                                        <p:cTn id="70" dur="1000" fill="hold"/>
                                        <p:tgtEl>
                                          <p:spTgt spid="21"/>
                                        </p:tgtEl>
                                        <p:attrNameLst>
                                          <p:attrName>ppt_h</p:attrName>
                                        </p:attrNameLst>
                                      </p:cBhvr>
                                      <p:tavLst>
                                        <p:tav tm="0">
                                          <p:val>
                                            <p:strVal val="#ppt_h"/>
                                          </p:val>
                                        </p:tav>
                                        <p:tav tm="100000">
                                          <p:val>
                                            <p:strVal val="#ppt_h"/>
                                          </p:val>
                                        </p:tav>
                                      </p:tavLst>
                                    </p:anim>
                                    <p:animEffect transition="in" filter="fade">
                                      <p:cBhvr>
                                        <p:cTn id="71" dur="1000"/>
                                        <p:tgtEl>
                                          <p:spTgt spid="21"/>
                                        </p:tgtEl>
                                      </p:cBhvr>
                                    </p:animEffect>
                                  </p:childTnLst>
                                </p:cTn>
                              </p:par>
                              <p:par>
                                <p:cTn id="72" presetID="50" presetClass="entr" presetSubtype="0" decel="10000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strVal val="#ppt_w+.3"/>
                                          </p:val>
                                        </p:tav>
                                        <p:tav tm="100000">
                                          <p:val>
                                            <p:strVal val="#ppt_w"/>
                                          </p:val>
                                        </p:tav>
                                      </p:tavLst>
                                    </p:anim>
                                    <p:anim calcmode="lin" valueType="num">
                                      <p:cBhvr>
                                        <p:cTn id="75" dur="1000" fill="hold"/>
                                        <p:tgtEl>
                                          <p:spTgt spid="22"/>
                                        </p:tgtEl>
                                        <p:attrNameLst>
                                          <p:attrName>ppt_h</p:attrName>
                                        </p:attrNameLst>
                                      </p:cBhvr>
                                      <p:tavLst>
                                        <p:tav tm="0">
                                          <p:val>
                                            <p:strVal val="#ppt_h"/>
                                          </p:val>
                                        </p:tav>
                                        <p:tav tm="100000">
                                          <p:val>
                                            <p:strVal val="#ppt_h"/>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5" grpId="0" bldLvl="0" animBg="1"/>
      <p:bldP spid="7" grpId="0" bldLvl="0" animBg="1"/>
      <p:bldP spid="15" grpId="0" bldLvl="0" animBg="1"/>
      <p:bldP spid="39" grpId="0" bldLvl="0" animBg="1"/>
      <p:bldP spid="17" grpId="0" bldLvl="0" animBg="1"/>
      <p:bldP spid="21" grpId="0" bldLvl="0" animBg="1"/>
      <p:bldP spid="2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752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7523"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3206750"/>
            <a:ext cx="1438275" cy="1773238"/>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4</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记学习笔记、文摘，形成自己的学习成果</a:t>
            </a:r>
            <a:endParaRPr lang="zh-CN" altLang="en-US" sz="1875" noProof="1"/>
          </a:p>
        </p:txBody>
      </p:sp>
      <p:pic>
        <p:nvPicPr>
          <p:cNvPr id="9" name="图片 8"/>
          <p:cNvPicPr>
            <a:picLocks noChangeAspect="1"/>
          </p:cNvPicPr>
          <p:nvPr/>
        </p:nvPicPr>
        <p:blipFill>
          <a:blip r:embed="rId2" cstate="print"/>
          <a:srcRect/>
          <a:stretch>
            <a:fillRect/>
          </a:stretch>
        </p:blipFill>
        <p:spPr bwMode="auto">
          <a:xfrm>
            <a:off x="2047875" y="1327150"/>
            <a:ext cx="9963150" cy="5257800"/>
          </a:xfrm>
          <a:prstGeom prst="rect">
            <a:avLst/>
          </a:prstGeom>
          <a:noFill/>
          <a:ln w="9525">
            <a:noFill/>
            <a:miter lim="800000"/>
            <a:headEnd/>
            <a:tailEnd/>
          </a:ln>
        </p:spPr>
      </p:pic>
      <p:sp>
        <p:nvSpPr>
          <p:cNvPr id="13" name="矩形 15"/>
          <p:cNvSpPr/>
          <p:nvPr/>
        </p:nvSpPr>
        <p:spPr>
          <a:xfrm>
            <a:off x="6097588" y="1193800"/>
            <a:ext cx="4076700" cy="1004888"/>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对于在学习过程中，觉得比较重要的文字，一键加入文摘，后期进行学习成果梳理或创作时均可一键插入。</a:t>
            </a:r>
          </a:p>
        </p:txBody>
      </p:sp>
      <p:sp>
        <p:nvSpPr>
          <p:cNvPr id="14" name="直接连接符 6"/>
          <p:cNvSpPr>
            <a:spLocks noChangeShapeType="1"/>
          </p:cNvSpPr>
          <p:nvPr/>
        </p:nvSpPr>
        <p:spPr bwMode="auto">
          <a:xfrm flipH="1" flipV="1">
            <a:off x="8093075" y="1327150"/>
            <a:ext cx="1588"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24" name="矩形 23"/>
          <p:cNvSpPr/>
          <p:nvPr/>
        </p:nvSpPr>
        <p:spPr>
          <a:xfrm>
            <a:off x="11657013" y="3914775"/>
            <a:ext cx="354012" cy="357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25" name="图片 24"/>
          <p:cNvPicPr>
            <a:picLocks noChangeAspect="1"/>
          </p:cNvPicPr>
          <p:nvPr/>
        </p:nvPicPr>
        <p:blipFill>
          <a:blip r:embed="rId3" cstate="print"/>
          <a:srcRect/>
          <a:stretch>
            <a:fillRect/>
          </a:stretch>
        </p:blipFill>
        <p:spPr bwMode="auto">
          <a:xfrm>
            <a:off x="9231313" y="2032000"/>
            <a:ext cx="2589212" cy="46355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1+#ppt_h/2"/>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strVal val="#ppt_w+.3"/>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Effect transition="in" filter="fade">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ppt_x</p:attrName>
                                        </p:attrNameLst>
                                      </p:cBhvr>
                                      <p:tavLst>
                                        <p:tav tm="0">
                                          <p:val>
                                            <p:strVal val="1+#ppt_w/2"/>
                                          </p:val>
                                        </p:tav>
                                        <p:tav tm="100000">
                                          <p:val>
                                            <p:strVal val="#ppt_x"/>
                                          </p:val>
                                        </p:tav>
                                      </p:tavLst>
                                    </p:anim>
                                    <p:anim calcmode="lin" valueType="num">
                                      <p:cBhvr>
                                        <p:cTn id="3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13" grpId="0" bldLvl="0" animBg="1"/>
      <p:bldP spid="2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8546"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8547"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3" name="矩形 15"/>
          <p:cNvSpPr>
            <a:spLocks noChangeArrowheads="1"/>
          </p:cNvSpPr>
          <p:nvPr/>
        </p:nvSpPr>
        <p:spPr bwMode="auto">
          <a:xfrm>
            <a:off x="304800" y="3206750"/>
            <a:ext cx="1438275" cy="1773238"/>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4</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记学习笔记、文摘，形成自己的学习成果</a:t>
            </a:r>
            <a:endParaRPr lang="zh-CN" altLang="en-US" sz="1875" noProof="1"/>
          </a:p>
        </p:txBody>
      </p:sp>
      <p:pic>
        <p:nvPicPr>
          <p:cNvPr id="3" name="图片 2"/>
          <p:cNvPicPr>
            <a:picLocks noChangeAspect="1"/>
          </p:cNvPicPr>
          <p:nvPr/>
        </p:nvPicPr>
        <p:blipFill>
          <a:blip r:embed="rId2" cstate="print"/>
          <a:srcRect/>
          <a:stretch>
            <a:fillRect/>
          </a:stretch>
        </p:blipFill>
        <p:spPr bwMode="auto">
          <a:xfrm>
            <a:off x="2008188" y="1193800"/>
            <a:ext cx="10004425" cy="5646738"/>
          </a:xfrm>
          <a:prstGeom prst="rect">
            <a:avLst/>
          </a:prstGeom>
          <a:noFill/>
          <a:ln w="9525">
            <a:noFill/>
            <a:miter lim="800000"/>
            <a:headEnd/>
            <a:tailEnd/>
          </a:ln>
        </p:spPr>
      </p:pic>
      <p:sp>
        <p:nvSpPr>
          <p:cNvPr id="4" name="矩形 3"/>
          <p:cNvSpPr/>
          <p:nvPr/>
        </p:nvSpPr>
        <p:spPr>
          <a:xfrm>
            <a:off x="2087563" y="2249488"/>
            <a:ext cx="1438275" cy="42973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7" name="矩形 15"/>
          <p:cNvSpPr/>
          <p:nvPr/>
        </p:nvSpPr>
        <p:spPr>
          <a:xfrm>
            <a:off x="3867150" y="3325813"/>
            <a:ext cx="3355975" cy="896937"/>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支持对目录的重新编改、可新建、删改章节目录内容</a:t>
            </a:r>
          </a:p>
        </p:txBody>
      </p:sp>
      <p:sp>
        <p:nvSpPr>
          <p:cNvPr id="5" name="矩形 4"/>
          <p:cNvSpPr/>
          <p:nvPr/>
        </p:nvSpPr>
        <p:spPr>
          <a:xfrm>
            <a:off x="2303463" y="3676650"/>
            <a:ext cx="793750" cy="195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6" name="直接连接符 6"/>
          <p:cNvSpPr>
            <a:spLocks noChangeShapeType="1"/>
          </p:cNvSpPr>
          <p:nvPr/>
        </p:nvSpPr>
        <p:spPr bwMode="auto">
          <a:xfrm flipH="1" flipV="1">
            <a:off x="2974975" y="3768725"/>
            <a:ext cx="2378075" cy="11113"/>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8" name="图片 7"/>
          <p:cNvPicPr>
            <a:picLocks noChangeAspect="1"/>
          </p:cNvPicPr>
          <p:nvPr/>
        </p:nvPicPr>
        <p:blipFill>
          <a:blip r:embed="rId3" cstate="print"/>
          <a:srcRect/>
          <a:stretch>
            <a:fillRect/>
          </a:stretch>
        </p:blipFill>
        <p:spPr bwMode="auto">
          <a:xfrm>
            <a:off x="3867150" y="2414588"/>
            <a:ext cx="5637213" cy="4084637"/>
          </a:xfrm>
          <a:prstGeom prst="rect">
            <a:avLst/>
          </a:prstGeom>
          <a:noFill/>
          <a:ln w="9525">
            <a:noFill/>
            <a:miter lim="800000"/>
            <a:headEnd/>
            <a:tailEnd/>
          </a:ln>
        </p:spPr>
      </p:pic>
      <p:sp>
        <p:nvSpPr>
          <p:cNvPr id="26" name="矩形 25"/>
          <p:cNvSpPr/>
          <p:nvPr/>
        </p:nvSpPr>
        <p:spPr>
          <a:xfrm>
            <a:off x="2303463" y="3921125"/>
            <a:ext cx="79375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28" name="矩形 15"/>
          <p:cNvSpPr/>
          <p:nvPr/>
        </p:nvSpPr>
        <p:spPr>
          <a:xfrm>
            <a:off x="7537450" y="3325813"/>
            <a:ext cx="1820863" cy="1042987"/>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既可以插入文摘、也可以插入图片、表格等相关内容</a:t>
            </a:r>
            <a:endParaRPr lang="en-US" altLang="zh-CN" sz="1705" noProof="1">
              <a:latin typeface="微软雅黑" panose="020B0503020204020204" pitchFamily="34" charset="-122"/>
              <a:ea typeface="微软雅黑" panose="020B0503020204020204" pitchFamily="34" charset="-122"/>
            </a:endParaRPr>
          </a:p>
        </p:txBody>
      </p:sp>
      <p:sp>
        <p:nvSpPr>
          <p:cNvPr id="31" name="直接连接符 6"/>
          <p:cNvSpPr/>
          <p:nvPr/>
        </p:nvSpPr>
        <p:spPr>
          <a:xfrm rot="15120000">
            <a:off x="8646319" y="3325019"/>
            <a:ext cx="715963" cy="174625"/>
          </a:xfrm>
          <a:prstGeom prst="line">
            <a:avLst/>
          </a:prstGeom>
          <a:ln w="6350" cap="flat" cmpd="sng">
            <a:solidFill>
              <a:srgbClr val="00B050"/>
            </a:solidFill>
            <a:prstDash val="solid"/>
            <a:round/>
            <a:headEnd type="none" w="med" len="med"/>
            <a:tailEnd type="oval" w="med" len="med"/>
          </a:ln>
        </p:spPr>
        <p:txBody>
          <a:bodyPr/>
          <a:lstStyle/>
          <a:p>
            <a:pPr fontAlgn="auto">
              <a:buFont typeface="Arial" panose="020B0604020202020204" pitchFamily="34" charset="0"/>
              <a:buNone/>
              <a:defRPr/>
            </a:pPr>
            <a:endParaRPr lang="zh-CN" altLang="en-US" sz="1705" noProof="1">
              <a:ea typeface="宋体" panose="02010600030101010101" pitchFamily="2" charset="-122"/>
            </a:endParaRPr>
          </a:p>
        </p:txBody>
      </p:sp>
      <p:pic>
        <p:nvPicPr>
          <p:cNvPr id="17" name="图片 16"/>
          <p:cNvPicPr>
            <a:picLocks noChangeAspect="1"/>
          </p:cNvPicPr>
          <p:nvPr/>
        </p:nvPicPr>
        <p:blipFill>
          <a:blip r:embed="rId4" cstate="print"/>
          <a:srcRect/>
          <a:stretch>
            <a:fillRect/>
          </a:stretch>
        </p:blipFill>
        <p:spPr bwMode="auto">
          <a:xfrm>
            <a:off x="3676650" y="2251075"/>
            <a:ext cx="5827713" cy="4508500"/>
          </a:xfrm>
          <a:prstGeom prst="rect">
            <a:avLst/>
          </a:prstGeom>
          <a:noFill/>
          <a:ln w="9525">
            <a:noFill/>
            <a:miter lim="800000"/>
            <a:headEnd/>
            <a:tailEnd/>
          </a:ln>
        </p:spPr>
      </p:pic>
      <p:pic>
        <p:nvPicPr>
          <p:cNvPr id="21" name="图片 20"/>
          <p:cNvPicPr>
            <a:picLocks noChangeAspect="1"/>
          </p:cNvPicPr>
          <p:nvPr/>
        </p:nvPicPr>
        <p:blipFill>
          <a:blip r:embed="rId5" cstate="print"/>
          <a:srcRect/>
          <a:stretch>
            <a:fillRect/>
          </a:stretch>
        </p:blipFill>
        <p:spPr bwMode="auto">
          <a:xfrm>
            <a:off x="3867150" y="2546350"/>
            <a:ext cx="5122863" cy="3822700"/>
          </a:xfrm>
          <a:prstGeom prst="rect">
            <a:avLst/>
          </a:prstGeom>
          <a:noFill/>
          <a:ln w="9525">
            <a:noFill/>
            <a:miter lim="800000"/>
            <a:headEnd/>
            <a:tailEnd/>
          </a:ln>
        </p:spPr>
      </p:pic>
      <p:sp>
        <p:nvSpPr>
          <p:cNvPr id="22" name="矩形 21"/>
          <p:cNvSpPr/>
          <p:nvPr/>
        </p:nvSpPr>
        <p:spPr>
          <a:xfrm>
            <a:off x="2303463" y="4114800"/>
            <a:ext cx="79375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23" name="矩形 15"/>
          <p:cNvSpPr/>
          <p:nvPr/>
        </p:nvSpPr>
        <p:spPr>
          <a:xfrm>
            <a:off x="9075738" y="3600450"/>
            <a:ext cx="2700337" cy="1808163"/>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既可以插入该专题下其他文献的相关章节目录内容，也可以插入该文献参考文献的相关章节内容</a:t>
            </a:r>
          </a:p>
        </p:txBody>
      </p:sp>
      <p:sp>
        <p:nvSpPr>
          <p:cNvPr id="27" name="矩形 26"/>
          <p:cNvSpPr/>
          <p:nvPr/>
        </p:nvSpPr>
        <p:spPr>
          <a:xfrm>
            <a:off x="11395075" y="1673225"/>
            <a:ext cx="25400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29" name="图片 28"/>
          <p:cNvPicPr>
            <a:picLocks noChangeAspect="1"/>
          </p:cNvPicPr>
          <p:nvPr/>
        </p:nvPicPr>
        <p:blipFill>
          <a:blip r:embed="rId6" cstate="print"/>
          <a:srcRect/>
          <a:stretch>
            <a:fillRect/>
          </a:stretch>
        </p:blipFill>
        <p:spPr bwMode="auto">
          <a:xfrm>
            <a:off x="8093075" y="1949450"/>
            <a:ext cx="3797300" cy="1971675"/>
          </a:xfrm>
          <a:prstGeom prst="rect">
            <a:avLst/>
          </a:prstGeom>
          <a:noFill/>
          <a:ln w="9525">
            <a:noFill/>
            <a:miter lim="800000"/>
            <a:headEnd/>
            <a:tailEnd/>
          </a:ln>
        </p:spPr>
      </p:pic>
      <p:sp>
        <p:nvSpPr>
          <p:cNvPr id="35" name="矩形 34"/>
          <p:cNvSpPr/>
          <p:nvPr/>
        </p:nvSpPr>
        <p:spPr>
          <a:xfrm>
            <a:off x="10245725" y="1620838"/>
            <a:ext cx="773113" cy="2444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36" name="矩形 15"/>
          <p:cNvSpPr/>
          <p:nvPr/>
        </p:nvSpPr>
        <p:spPr>
          <a:xfrm>
            <a:off x="8723313" y="400050"/>
            <a:ext cx="3405187" cy="709613"/>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为该学习成果标注自己的重要度</a:t>
            </a:r>
          </a:p>
        </p:txBody>
      </p:sp>
      <p:sp>
        <p:nvSpPr>
          <p:cNvPr id="37" name="直接连接符 6"/>
          <p:cNvSpPr>
            <a:spLocks noChangeShapeType="1"/>
          </p:cNvSpPr>
          <p:nvPr/>
        </p:nvSpPr>
        <p:spPr bwMode="auto">
          <a:xfrm flipH="1">
            <a:off x="10618788" y="1092200"/>
            <a:ext cx="25400" cy="511175"/>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par>
                                <p:cTn id="25" presetID="50" presetClass="entr" presetSubtype="0" decel="10000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3"/>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par>
                                <p:cTn id="30" presetID="17" presetClass="entr" presetSubtype="1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22" presetClass="exit" presetSubtype="4" fill="hold" grpId="1" nodeType="withEffect">
                                  <p:stCondLst>
                                    <p:cond delay="0"/>
                                  </p:stCondLst>
                                  <p:childTnLst>
                                    <p:animEffect transition="out" filter="wipe(down)">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strVal val="#ppt_w+.3"/>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animEffect transition="in" filter="fade">
                                      <p:cBhvr>
                                        <p:cTn id="51" dur="10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ppt_x</p:attrName>
                                        </p:attrNameLst>
                                      </p:cBhvr>
                                      <p:tavLst>
                                        <p:tav tm="0">
                                          <p:val>
                                            <p:strVal val="#ppt_x"/>
                                          </p:val>
                                        </p:tav>
                                        <p:tav tm="100000">
                                          <p:val>
                                            <p:strVal val="#ppt_x"/>
                                          </p:val>
                                        </p:tav>
                                      </p:tavLst>
                                    </p:anim>
                                    <p:anim calcmode="lin" valueType="num">
                                      <p:cBhvr>
                                        <p:cTn id="6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nodeType="clickEffect">
                                  <p:stCondLst>
                                    <p:cond delay="0"/>
                                  </p:stCondLst>
                                  <p:childTnLst>
                                    <p:animEffect transition="out" filter="wipe(down)">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22" presetClass="exit" presetSubtype="4" fill="hold" grpId="1" nodeType="withEffect">
                                  <p:stCondLst>
                                    <p:cond delay="0"/>
                                  </p:stCondLst>
                                  <p:childTnLst>
                                    <p:animEffect transition="out" filter="wipe(down)">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ppt_x</p:attrName>
                                        </p:attrNameLst>
                                      </p:cBhvr>
                                      <p:tavLst>
                                        <p:tav tm="0">
                                          <p:val>
                                            <p:strVal val="#ppt_x"/>
                                          </p:val>
                                        </p:tav>
                                        <p:tav tm="100000">
                                          <p:val>
                                            <p:strVal val="#ppt_x"/>
                                          </p:val>
                                        </p:tav>
                                      </p:tavLst>
                                    </p:anim>
                                    <p:anim calcmode="lin" valueType="num">
                                      <p:cBhvr>
                                        <p:cTn id="8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1000" fill="hold"/>
                                        <p:tgtEl>
                                          <p:spTgt spid="22"/>
                                        </p:tgtEl>
                                        <p:attrNameLst>
                                          <p:attrName>ppt_w</p:attrName>
                                        </p:attrNameLst>
                                      </p:cBhvr>
                                      <p:tavLst>
                                        <p:tav tm="0">
                                          <p:val>
                                            <p:strVal val="#ppt_w+.3"/>
                                          </p:val>
                                        </p:tav>
                                        <p:tav tm="100000">
                                          <p:val>
                                            <p:strVal val="#ppt_w"/>
                                          </p:val>
                                        </p:tav>
                                      </p:tavLst>
                                    </p:anim>
                                    <p:anim calcmode="lin" valueType="num">
                                      <p:cBhvr>
                                        <p:cTn id="88" dur="1000" fill="hold"/>
                                        <p:tgtEl>
                                          <p:spTgt spid="22"/>
                                        </p:tgtEl>
                                        <p:attrNameLst>
                                          <p:attrName>ppt_h</p:attrName>
                                        </p:attrNameLst>
                                      </p:cBhvr>
                                      <p:tavLst>
                                        <p:tav tm="0">
                                          <p:val>
                                            <p:strVal val="#ppt_h"/>
                                          </p:val>
                                        </p:tav>
                                        <p:tav tm="100000">
                                          <p:val>
                                            <p:strVal val="#ppt_h"/>
                                          </p:val>
                                        </p:tav>
                                      </p:tavLst>
                                    </p:anim>
                                    <p:animEffect transition="in" filter="fade">
                                      <p:cBhvr>
                                        <p:cTn id="89" dur="10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500" fill="hold"/>
                                        <p:tgtEl>
                                          <p:spTgt spid="21"/>
                                        </p:tgtEl>
                                        <p:attrNameLst>
                                          <p:attrName>ppt_x</p:attrName>
                                        </p:attrNameLst>
                                      </p:cBhvr>
                                      <p:tavLst>
                                        <p:tav tm="0">
                                          <p:val>
                                            <p:strVal val="#ppt_x"/>
                                          </p:val>
                                        </p:tav>
                                        <p:tav tm="100000">
                                          <p:val>
                                            <p:strVal val="#ppt_x"/>
                                          </p:val>
                                        </p:tav>
                                      </p:tavLst>
                                    </p:anim>
                                    <p:anim calcmode="lin" valueType="num">
                                      <p:cBhvr>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ppt_x</p:attrName>
                                        </p:attrNameLst>
                                      </p:cBhvr>
                                      <p:tavLst>
                                        <p:tav tm="0">
                                          <p:val>
                                            <p:strVal val="#ppt_x"/>
                                          </p:val>
                                        </p:tav>
                                        <p:tav tm="100000">
                                          <p:val>
                                            <p:strVal val="#ppt_x"/>
                                          </p:val>
                                        </p:tav>
                                      </p:tavLst>
                                    </p:anim>
                                    <p:anim calcmode="lin" valueType="num">
                                      <p:cBhvr>
                                        <p:cTn id="10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1"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ppt_x</p:attrName>
                                        </p:attrNameLst>
                                      </p:cBhvr>
                                      <p:tavLst>
                                        <p:tav tm="0">
                                          <p:val>
                                            <p:strVal val="#ppt_x"/>
                                          </p:val>
                                        </p:tav>
                                        <p:tav tm="100000">
                                          <p:val>
                                            <p:strVal val="#ppt_x"/>
                                          </p:val>
                                        </p:tav>
                                      </p:tavLst>
                                    </p:anim>
                                    <p:anim calcmode="lin" valueType="num">
                                      <p:cBhvr>
                                        <p:cTn id="10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500" fill="hold"/>
                                        <p:tgtEl>
                                          <p:spTgt spid="29"/>
                                        </p:tgtEl>
                                        <p:attrNameLst>
                                          <p:attrName>ppt_x</p:attrName>
                                        </p:attrNameLst>
                                      </p:cBhvr>
                                      <p:tavLst>
                                        <p:tav tm="0">
                                          <p:val>
                                            <p:strVal val="#ppt_x"/>
                                          </p:val>
                                        </p:tav>
                                        <p:tav tm="100000">
                                          <p:val>
                                            <p:strVal val="#ppt_x"/>
                                          </p:val>
                                        </p:tav>
                                      </p:tavLst>
                                    </p:anim>
                                    <p:anim calcmode="lin" valueType="num">
                                      <p:cBhvr>
                                        <p:cTn id="1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xit" presetSubtype="4" fill="hold" grpId="0" nodeType="clickEffect">
                                  <p:stCondLst>
                                    <p:cond delay="0"/>
                                  </p:stCondLst>
                                  <p:childTnLst>
                                    <p:animEffect transition="out" filter="wipe(down)">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22" presetClass="exit" presetSubtype="4" fill="hold" nodeType="withEffect">
                                  <p:stCondLst>
                                    <p:cond delay="0"/>
                                  </p:stCondLst>
                                  <p:childTnLst>
                                    <p:animEffect transition="out" filter="wipe(down)">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0" presetClass="entr" presetSubtype="0" decel="100000"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1000" fill="hold"/>
                                        <p:tgtEl>
                                          <p:spTgt spid="35"/>
                                        </p:tgtEl>
                                        <p:attrNameLst>
                                          <p:attrName>ppt_w</p:attrName>
                                        </p:attrNameLst>
                                      </p:cBhvr>
                                      <p:tavLst>
                                        <p:tav tm="0">
                                          <p:val>
                                            <p:strVal val="#ppt_w+.3"/>
                                          </p:val>
                                        </p:tav>
                                        <p:tav tm="100000">
                                          <p:val>
                                            <p:strVal val="#ppt_w"/>
                                          </p:val>
                                        </p:tav>
                                      </p:tavLst>
                                    </p:anim>
                                    <p:anim calcmode="lin" valueType="num">
                                      <p:cBhvr>
                                        <p:cTn id="127" dur="1000" fill="hold"/>
                                        <p:tgtEl>
                                          <p:spTgt spid="35"/>
                                        </p:tgtEl>
                                        <p:attrNameLst>
                                          <p:attrName>ppt_h</p:attrName>
                                        </p:attrNameLst>
                                      </p:cBhvr>
                                      <p:tavLst>
                                        <p:tav tm="0">
                                          <p:val>
                                            <p:strVal val="#ppt_h"/>
                                          </p:val>
                                        </p:tav>
                                        <p:tav tm="100000">
                                          <p:val>
                                            <p:strVal val="#ppt_h"/>
                                          </p:val>
                                        </p:tav>
                                      </p:tavLst>
                                    </p:anim>
                                    <p:animEffect transition="in" filter="fade">
                                      <p:cBhvr>
                                        <p:cTn id="128" dur="1000"/>
                                        <p:tgtEl>
                                          <p:spTgt spid="35"/>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barn(inVertical)">
                                      <p:cBhvr>
                                        <p:cTn id="131" dur="500"/>
                                        <p:tgtEl>
                                          <p:spTgt spid="36"/>
                                        </p:tgtEl>
                                      </p:cBhvr>
                                    </p:animEffect>
                                  </p:childTnLst>
                                </p:cTn>
                              </p:par>
                              <p:par>
                                <p:cTn id="132" presetID="53" presetClass="entr" presetSubtype="16" fill="hold" nodeType="with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p:cTn id="134" dur="500" fill="hold"/>
                                        <p:tgtEl>
                                          <p:spTgt spid="37"/>
                                        </p:tgtEl>
                                        <p:attrNameLst>
                                          <p:attrName>ppt_w</p:attrName>
                                        </p:attrNameLst>
                                      </p:cBhvr>
                                      <p:tavLst>
                                        <p:tav tm="0">
                                          <p:val>
                                            <p:fltVal val="0"/>
                                          </p:val>
                                        </p:tav>
                                        <p:tav tm="100000">
                                          <p:val>
                                            <p:strVal val="#ppt_w"/>
                                          </p:val>
                                        </p:tav>
                                      </p:tavLst>
                                    </p:anim>
                                    <p:anim calcmode="lin" valueType="num">
                                      <p:cBhvr>
                                        <p:cTn id="135" dur="500" fill="hold"/>
                                        <p:tgtEl>
                                          <p:spTgt spid="37"/>
                                        </p:tgtEl>
                                        <p:attrNameLst>
                                          <p:attrName>ppt_h</p:attrName>
                                        </p:attrNameLst>
                                      </p:cBhvr>
                                      <p:tavLst>
                                        <p:tav tm="0">
                                          <p:val>
                                            <p:fltVal val="0"/>
                                          </p:val>
                                        </p:tav>
                                        <p:tav tm="100000">
                                          <p:val>
                                            <p:strVal val="#ppt_h"/>
                                          </p:val>
                                        </p:tav>
                                      </p:tavLst>
                                    </p:anim>
                                    <p:animEffect transition="in" filter="fade">
                                      <p:cBhvr>
                                        <p:cTn id="1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4" grpId="0" bldLvl="0" animBg="1"/>
      <p:bldP spid="7" grpId="0" bldLvl="0" animBg="1"/>
      <p:bldP spid="7" grpId="1" bldLvl="0" animBg="1"/>
      <p:bldP spid="5" grpId="0" bldLvl="0" animBg="1"/>
      <p:bldP spid="5" grpId="1" bldLvl="0" animBg="1"/>
      <p:bldP spid="26" grpId="0" bldLvl="0" animBg="1"/>
      <p:bldP spid="28" grpId="0" bldLvl="0" animBg="1"/>
      <p:bldP spid="28" grpId="1" bldLvl="0" animBg="1"/>
      <p:bldP spid="22" grpId="0" bldLvl="0" animBg="1"/>
      <p:bldP spid="23" grpId="0" bldLvl="0" animBg="1"/>
      <p:bldP spid="27" grpId="0" bldLvl="0" animBg="1"/>
      <p:bldP spid="27" grpId="1" bldLvl="0" animBg="1"/>
      <p:bldP spid="35" grpId="0" bldLvl="0" animBg="1"/>
      <p:bldP spid="3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957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957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4040188" y="6591300"/>
            <a:ext cx="268287"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4" name="矩形 15"/>
          <p:cNvSpPr>
            <a:spLocks noChangeArrowheads="1"/>
          </p:cNvSpPr>
          <p:nvPr/>
        </p:nvSpPr>
        <p:spPr bwMode="auto">
          <a:xfrm>
            <a:off x="271463" y="3160713"/>
            <a:ext cx="1439862" cy="1771650"/>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5</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与同</a:t>
            </a:r>
            <a:r>
              <a:rPr lang="en-US" altLang="zh-CN" sz="1875" noProof="1">
                <a:sym typeface="+mn-ea"/>
              </a:rPr>
              <a:t>“</a:t>
            </a:r>
            <a:r>
              <a:rPr lang="zh-CN" altLang="en-US" sz="1875" noProof="1">
                <a:sym typeface="+mn-ea"/>
              </a:rPr>
              <a:t>学</a:t>
            </a:r>
            <a:r>
              <a:rPr lang="en-US" altLang="zh-CN" sz="1875" noProof="1">
                <a:sym typeface="+mn-ea"/>
              </a:rPr>
              <a:t>”</a:t>
            </a:r>
            <a:r>
              <a:rPr lang="zh-CN" altLang="en-US" sz="1875" noProof="1">
                <a:sym typeface="+mn-ea"/>
              </a:rPr>
              <a:t>之人沟通交流、分享研讨，做评判性思考。</a:t>
            </a:r>
            <a:endParaRPr lang="zh-CN" altLang="en-US" sz="1875" noProof="1"/>
          </a:p>
        </p:txBody>
      </p:sp>
      <p:pic>
        <p:nvPicPr>
          <p:cNvPr id="9" name="图片 8" descr="C:\Users\Administrator\Desktop\QQ图片20170809181100.pngQQ图片20170809181100"/>
          <p:cNvPicPr>
            <a:picLocks noChangeAspect="1"/>
          </p:cNvPicPr>
          <p:nvPr/>
        </p:nvPicPr>
        <p:blipFill>
          <a:blip r:embed="rId2" cstate="print"/>
          <a:srcRect/>
          <a:stretch>
            <a:fillRect/>
          </a:stretch>
        </p:blipFill>
        <p:spPr bwMode="auto">
          <a:xfrm>
            <a:off x="1927225" y="1330325"/>
            <a:ext cx="10101263" cy="5438775"/>
          </a:xfrm>
          <a:prstGeom prst="rect">
            <a:avLst/>
          </a:prstGeom>
          <a:noFill/>
          <a:ln w="9525">
            <a:noFill/>
            <a:miter lim="800000"/>
            <a:headEnd/>
            <a:tailEnd/>
          </a:ln>
        </p:spPr>
      </p:pic>
      <p:sp>
        <p:nvSpPr>
          <p:cNvPr id="13" name="矩形 12"/>
          <p:cNvSpPr/>
          <p:nvPr/>
        </p:nvSpPr>
        <p:spPr>
          <a:xfrm>
            <a:off x="11382375" y="1984375"/>
            <a:ext cx="638175" cy="3619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14" name="图片 13"/>
          <p:cNvPicPr>
            <a:picLocks noChangeAspect="1"/>
          </p:cNvPicPr>
          <p:nvPr/>
        </p:nvPicPr>
        <p:blipFill>
          <a:blip r:embed="rId3" cstate="print"/>
          <a:srcRect/>
          <a:stretch>
            <a:fillRect/>
          </a:stretch>
        </p:blipFill>
        <p:spPr bwMode="auto">
          <a:xfrm>
            <a:off x="9623425" y="2346325"/>
            <a:ext cx="2468563" cy="4422775"/>
          </a:xfrm>
          <a:prstGeom prst="rect">
            <a:avLst/>
          </a:prstGeom>
          <a:noFill/>
          <a:ln w="9525">
            <a:noFill/>
            <a:miter lim="800000"/>
            <a:headEnd/>
            <a:tailEnd/>
          </a:ln>
        </p:spPr>
      </p:pic>
      <p:sp>
        <p:nvSpPr>
          <p:cNvPr id="15" name="右箭头 14"/>
          <p:cNvSpPr/>
          <p:nvPr/>
        </p:nvSpPr>
        <p:spPr>
          <a:xfrm>
            <a:off x="6665913" y="4240213"/>
            <a:ext cx="2865437" cy="2005012"/>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随时了解共同学习此篇文献的人他们的学习体会，便捷交流研讨。</a:t>
            </a:r>
          </a:p>
        </p:txBody>
      </p:sp>
      <p:sp>
        <p:nvSpPr>
          <p:cNvPr id="16" name="矩形 15"/>
          <p:cNvSpPr/>
          <p:nvPr/>
        </p:nvSpPr>
        <p:spPr>
          <a:xfrm>
            <a:off x="6569075" y="2703513"/>
            <a:ext cx="338138" cy="280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nvGrpSpPr>
          <p:cNvPr id="18" name="组合 17"/>
          <p:cNvGrpSpPr/>
          <p:nvPr/>
        </p:nvGrpSpPr>
        <p:grpSpPr bwMode="auto">
          <a:xfrm>
            <a:off x="5529263" y="3065463"/>
            <a:ext cx="3251200" cy="2036762"/>
            <a:chOff x="10165" y="5792"/>
            <a:chExt cx="5401" cy="3384"/>
          </a:xfrm>
        </p:grpSpPr>
        <p:pic>
          <p:nvPicPr>
            <p:cNvPr id="109583" name="图片 23"/>
            <p:cNvPicPr>
              <a:picLocks noChangeAspect="1"/>
            </p:cNvPicPr>
            <p:nvPr/>
          </p:nvPicPr>
          <p:blipFill>
            <a:blip r:embed="rId4" cstate="print"/>
            <a:srcRect/>
            <a:stretch>
              <a:fillRect/>
            </a:stretch>
          </p:blipFill>
          <p:spPr bwMode="auto">
            <a:xfrm>
              <a:off x="10165" y="5792"/>
              <a:ext cx="4044" cy="576"/>
            </a:xfrm>
            <a:prstGeom prst="rect">
              <a:avLst/>
            </a:prstGeom>
            <a:noFill/>
            <a:ln w="9525">
              <a:noFill/>
              <a:miter lim="800000"/>
              <a:headEnd/>
              <a:tailEnd/>
            </a:ln>
          </p:spPr>
        </p:pic>
        <p:pic>
          <p:nvPicPr>
            <p:cNvPr id="109584" name="图片 24"/>
            <p:cNvPicPr>
              <a:picLocks noChangeAspect="1"/>
            </p:cNvPicPr>
            <p:nvPr/>
          </p:nvPicPr>
          <p:blipFill>
            <a:blip r:embed="rId5" cstate="print"/>
            <a:srcRect/>
            <a:stretch>
              <a:fillRect/>
            </a:stretch>
          </p:blipFill>
          <p:spPr bwMode="auto">
            <a:xfrm>
              <a:off x="12326" y="6368"/>
              <a:ext cx="3240" cy="2808"/>
            </a:xfrm>
            <a:prstGeom prst="rect">
              <a:avLst/>
            </a:prstGeom>
            <a:noFill/>
            <a:ln w="9525">
              <a:noFill/>
              <a:miter lim="800000"/>
              <a:headEnd/>
              <a:tailEnd/>
            </a:ln>
          </p:spPr>
        </p:pic>
      </p:grpSp>
      <p:sp>
        <p:nvSpPr>
          <p:cNvPr id="28" name="矩形 27"/>
          <p:cNvSpPr/>
          <p:nvPr/>
        </p:nvSpPr>
        <p:spPr>
          <a:xfrm>
            <a:off x="4217988" y="3536950"/>
            <a:ext cx="2366962" cy="1225550"/>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随时随地把自己觉得好的学习内容分享给自己的同学、好友或分享到自己的其他空间</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3"/>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par>
                                <p:cTn id="28" presetID="2" presetClass="entr" presetSubtype="2"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1+#ppt_w/2"/>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ppt_x</p:attrName>
                                        </p:attrNameLst>
                                      </p:cBhvr>
                                      <p:tavLst>
                                        <p:tav tm="0">
                                          <p:val>
                                            <p:strVal val="#ppt_x"/>
                                          </p:val>
                                        </p:tav>
                                        <p:tav tm="100000">
                                          <p:val>
                                            <p:strVal val="#ppt_x"/>
                                          </p:val>
                                        </p:tav>
                                      </p:tavLst>
                                    </p:anim>
                                    <p:anim calcmode="lin" valueType="num">
                                      <p:cBhvr>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1+#ppt_h/2"/>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13" grpId="0" bldLvl="0" animBg="1"/>
      <p:bldP spid="13" grpId="1" bldLvl="0" animBg="1"/>
      <p:bldP spid="15" grpId="0" bldLvl="0" animBg="1"/>
      <p:bldP spid="15" grpId="1" bldLvl="0" animBg="1"/>
      <p:bldP spid="16"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0594"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0595"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8"/>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4"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4" name="矩形 15"/>
          <p:cNvSpPr>
            <a:spLocks noChangeArrowheads="1"/>
          </p:cNvSpPr>
          <p:nvPr/>
        </p:nvSpPr>
        <p:spPr bwMode="auto">
          <a:xfrm>
            <a:off x="271463" y="3160713"/>
            <a:ext cx="1439862" cy="1771650"/>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6</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学习成果的系统梳理</a:t>
            </a:r>
            <a:endParaRPr lang="zh-CN" altLang="en-US" sz="1875" noProof="1"/>
          </a:p>
        </p:txBody>
      </p:sp>
      <p:pic>
        <p:nvPicPr>
          <p:cNvPr id="3" name="图片 2" descr="C:\Users\Administrator\Desktop\QQ图片20170814173803.pngQQ图片20170814173803"/>
          <p:cNvPicPr>
            <a:picLocks noChangeAspect="1"/>
          </p:cNvPicPr>
          <p:nvPr/>
        </p:nvPicPr>
        <p:blipFill>
          <a:blip r:embed="rId2" cstate="print"/>
          <a:srcRect/>
          <a:stretch>
            <a:fillRect/>
          </a:stretch>
        </p:blipFill>
        <p:spPr bwMode="auto">
          <a:xfrm>
            <a:off x="2030413" y="1092200"/>
            <a:ext cx="10145712" cy="5699125"/>
          </a:xfrm>
          <a:prstGeom prst="rect">
            <a:avLst/>
          </a:prstGeom>
          <a:noFill/>
          <a:ln w="9525">
            <a:noFill/>
            <a:miter lim="800000"/>
            <a:headEnd/>
            <a:tailEnd/>
          </a:ln>
        </p:spPr>
      </p:pic>
      <p:sp>
        <p:nvSpPr>
          <p:cNvPr id="5" name="矩形 4"/>
          <p:cNvSpPr/>
          <p:nvPr/>
        </p:nvSpPr>
        <p:spPr>
          <a:xfrm>
            <a:off x="6958013" y="1800225"/>
            <a:ext cx="423862" cy="2317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6" name="矩形 15"/>
          <p:cNvSpPr/>
          <p:nvPr/>
        </p:nvSpPr>
        <p:spPr>
          <a:xfrm>
            <a:off x="8010525" y="1303338"/>
            <a:ext cx="3405188" cy="836612"/>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单篇文献的所有学习笔记，会在全部笔记 模块下呈现，系统提供了三种笔记呈现方式</a:t>
            </a:r>
          </a:p>
        </p:txBody>
      </p:sp>
      <p:sp>
        <p:nvSpPr>
          <p:cNvPr id="7" name="直接连接符 6"/>
          <p:cNvSpPr>
            <a:spLocks noChangeShapeType="1"/>
          </p:cNvSpPr>
          <p:nvPr/>
        </p:nvSpPr>
        <p:spPr bwMode="auto">
          <a:xfrm flipH="1">
            <a:off x="7551738" y="1714500"/>
            <a:ext cx="479425" cy="317500"/>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sp>
        <p:nvSpPr>
          <p:cNvPr id="8" name="矩形 7"/>
          <p:cNvSpPr/>
          <p:nvPr/>
        </p:nvSpPr>
        <p:spPr>
          <a:xfrm>
            <a:off x="4129088" y="2560638"/>
            <a:ext cx="5254625" cy="4230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9" name="矩形 8"/>
          <p:cNvSpPr/>
          <p:nvPr/>
        </p:nvSpPr>
        <p:spPr>
          <a:xfrm>
            <a:off x="6737350" y="2032000"/>
            <a:ext cx="814388" cy="292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13" name="图片 12"/>
          <p:cNvPicPr>
            <a:picLocks noChangeAspect="1"/>
          </p:cNvPicPr>
          <p:nvPr/>
        </p:nvPicPr>
        <p:blipFill>
          <a:blip r:embed="rId3" cstate="print"/>
          <a:srcRect/>
          <a:stretch>
            <a:fillRect/>
          </a:stretch>
        </p:blipFill>
        <p:spPr bwMode="auto">
          <a:xfrm>
            <a:off x="4054475" y="2324100"/>
            <a:ext cx="5327650" cy="4467225"/>
          </a:xfrm>
          <a:prstGeom prst="rect">
            <a:avLst/>
          </a:prstGeom>
          <a:noFill/>
          <a:ln w="9525">
            <a:noFill/>
            <a:miter lim="800000"/>
            <a:headEnd/>
            <a:tailEnd/>
          </a:ln>
        </p:spPr>
      </p:pic>
      <p:pic>
        <p:nvPicPr>
          <p:cNvPr id="14" name="图片 13"/>
          <p:cNvPicPr>
            <a:picLocks noChangeAspect="1"/>
          </p:cNvPicPr>
          <p:nvPr/>
        </p:nvPicPr>
        <p:blipFill>
          <a:blip r:embed="rId4" cstate="print"/>
          <a:srcRect/>
          <a:stretch>
            <a:fillRect/>
          </a:stretch>
        </p:blipFill>
        <p:spPr bwMode="auto">
          <a:xfrm>
            <a:off x="4054475" y="2324100"/>
            <a:ext cx="5391150" cy="44672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3"/>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8"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161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1619" name="文本框 1"/>
          <p:cNvSpPr txBox="1">
            <a:spLocks noChangeArrowheads="1"/>
          </p:cNvSpPr>
          <p:nvPr/>
        </p:nvSpPr>
        <p:spPr bwMode="auto">
          <a:xfrm>
            <a:off x="4489450" y="795338"/>
            <a:ext cx="3541713" cy="339725"/>
          </a:xfrm>
          <a:prstGeom prst="rect">
            <a:avLst/>
          </a:prstGeom>
          <a:noFill/>
          <a:ln w="9525">
            <a:noFill/>
            <a:miter lim="800000"/>
          </a:ln>
        </p:spPr>
        <p:txBody>
          <a:bodyPr>
            <a:spAutoFit/>
          </a:bodyPr>
          <a:lstStyle/>
          <a:p>
            <a:pPr>
              <a:buFont typeface="Arial" panose="020B0604020202020204" pitchFamily="34" charset="0"/>
              <a:buNone/>
            </a:pPr>
            <a:r>
              <a:rPr lang="en-US" altLang="zh-CN" sz="1600" b="1">
                <a:latin typeface="Arial" panose="020B0604020202020204" pitchFamily="34" charset="0"/>
              </a:rPr>
              <a:t>2</a:t>
            </a:r>
            <a:r>
              <a:rPr lang="zh-CN" altLang="en-US" sz="1600" b="1">
                <a:latin typeface="Arial" panose="020B0604020202020204" pitchFamily="34" charset="0"/>
                <a:ea typeface="黑体" panose="02010609060101010101" pitchFamily="49" charset="-122"/>
              </a:rPr>
              <a:t>、</a:t>
            </a:r>
            <a:r>
              <a:rPr lang="zh-CN" altLang="en-US" sz="16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16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8"/>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4"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4" name="矩形 15"/>
          <p:cNvSpPr>
            <a:spLocks noChangeArrowheads="1"/>
          </p:cNvSpPr>
          <p:nvPr/>
        </p:nvSpPr>
        <p:spPr bwMode="auto">
          <a:xfrm>
            <a:off x="271463" y="3160713"/>
            <a:ext cx="1439862" cy="1771650"/>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6</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学习成果的系统梳理</a:t>
            </a:r>
            <a:endParaRPr lang="zh-CN" altLang="en-US" sz="1875" noProof="1"/>
          </a:p>
        </p:txBody>
      </p:sp>
      <p:pic>
        <p:nvPicPr>
          <p:cNvPr id="23" name="图片 22"/>
          <p:cNvPicPr>
            <a:picLocks noChangeAspect="1"/>
          </p:cNvPicPr>
          <p:nvPr/>
        </p:nvPicPr>
        <p:blipFill>
          <a:blip r:embed="rId2" cstate="print"/>
          <a:srcRect/>
          <a:stretch>
            <a:fillRect/>
          </a:stretch>
        </p:blipFill>
        <p:spPr bwMode="auto">
          <a:xfrm>
            <a:off x="2105025" y="1193800"/>
            <a:ext cx="9866313" cy="5589588"/>
          </a:xfrm>
          <a:prstGeom prst="rect">
            <a:avLst/>
          </a:prstGeom>
          <a:noFill/>
          <a:ln w="9525">
            <a:noFill/>
            <a:miter lim="800000"/>
            <a:headEnd/>
            <a:tailEnd/>
          </a:ln>
        </p:spPr>
      </p:pic>
      <p:sp>
        <p:nvSpPr>
          <p:cNvPr id="26" name="矩形 15"/>
          <p:cNvSpPr>
            <a:spLocks noChangeArrowheads="1"/>
          </p:cNvSpPr>
          <p:nvPr/>
        </p:nvSpPr>
        <p:spPr bwMode="auto">
          <a:xfrm>
            <a:off x="4770438" y="3554413"/>
            <a:ext cx="3689350" cy="1260475"/>
          </a:xfrm>
          <a:prstGeom prst="rect">
            <a:avLst/>
          </a:prstGeom>
          <a:solidFill>
            <a:srgbClr val="00B050"/>
          </a:solidFill>
          <a:ln w="9525">
            <a:noFill/>
            <a:miter lim="800000"/>
          </a:ln>
        </p:spPr>
        <p:txBody>
          <a:bodyPr anchor="ctr"/>
          <a:lstStyle/>
          <a:p>
            <a:pPr algn="ctr">
              <a:buFont typeface="Arial" panose="020B0604020202020204" pitchFamily="34" charset="0"/>
              <a:buNone/>
            </a:pPr>
            <a:r>
              <a:rPr lang="zh-CN" altLang="en-US" sz="1600" b="1">
                <a:solidFill>
                  <a:srgbClr val="FFFFFF"/>
                </a:solidFill>
                <a:ea typeface="微软雅黑" panose="020B0503020204020204" pitchFamily="34" charset="-122"/>
              </a:rPr>
              <a:t>点击学习专题，即可查看自己学习该专题文献后形成的所有笔记及相关知识标签。</a:t>
            </a:r>
          </a:p>
        </p:txBody>
      </p:sp>
      <p:sp>
        <p:nvSpPr>
          <p:cNvPr id="27" name="直接连接符 26"/>
          <p:cNvSpPr/>
          <p:nvPr/>
        </p:nvSpPr>
        <p:spPr>
          <a:xfrm flipH="1" flipV="1">
            <a:off x="3736975" y="4237038"/>
            <a:ext cx="1212850" cy="1587"/>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0" name="矩形 29"/>
          <p:cNvSpPr/>
          <p:nvPr/>
        </p:nvSpPr>
        <p:spPr>
          <a:xfrm>
            <a:off x="4144963" y="2214563"/>
            <a:ext cx="441325" cy="396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pic>
        <p:nvPicPr>
          <p:cNvPr id="32" name="图片 31"/>
          <p:cNvPicPr>
            <a:picLocks noChangeAspect="1"/>
          </p:cNvPicPr>
          <p:nvPr/>
        </p:nvPicPr>
        <p:blipFill>
          <a:blip r:embed="rId3" cstate="print"/>
          <a:srcRect/>
          <a:stretch>
            <a:fillRect/>
          </a:stretch>
        </p:blipFill>
        <p:spPr bwMode="auto">
          <a:xfrm>
            <a:off x="3563938" y="1193800"/>
            <a:ext cx="8559800" cy="5353050"/>
          </a:xfrm>
          <a:prstGeom prst="rect">
            <a:avLst/>
          </a:prstGeom>
          <a:noFill/>
          <a:ln w="9525">
            <a:noFill/>
            <a:miter lim="800000"/>
            <a:headEnd/>
            <a:tailEnd/>
          </a:ln>
        </p:spPr>
      </p:pic>
      <p:sp>
        <p:nvSpPr>
          <p:cNvPr id="33" name="右箭头 32"/>
          <p:cNvSpPr/>
          <p:nvPr/>
        </p:nvSpPr>
        <p:spPr>
          <a:xfrm>
            <a:off x="3730625" y="3171825"/>
            <a:ext cx="2627313" cy="2192338"/>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自动汇编所有的笔记文档</a:t>
            </a:r>
          </a:p>
        </p:txBody>
      </p:sp>
      <p:sp>
        <p:nvSpPr>
          <p:cNvPr id="34" name="矩形 33"/>
          <p:cNvSpPr/>
          <p:nvPr/>
        </p:nvSpPr>
        <p:spPr>
          <a:xfrm>
            <a:off x="3925888" y="1230313"/>
            <a:ext cx="441325" cy="347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pic>
        <p:nvPicPr>
          <p:cNvPr id="35" name="图片 34"/>
          <p:cNvPicPr>
            <a:picLocks noChangeAspect="1"/>
          </p:cNvPicPr>
          <p:nvPr/>
        </p:nvPicPr>
        <p:blipFill>
          <a:blip r:embed="rId4" cstate="print"/>
          <a:srcRect/>
          <a:stretch>
            <a:fillRect/>
          </a:stretch>
        </p:blipFill>
        <p:spPr bwMode="auto">
          <a:xfrm>
            <a:off x="4564063" y="1476375"/>
            <a:ext cx="4945062" cy="828675"/>
          </a:xfrm>
          <a:prstGeom prst="rect">
            <a:avLst/>
          </a:prstGeom>
          <a:noFill/>
          <a:ln w="9525">
            <a:noFill/>
            <a:miter lim="800000"/>
            <a:headEnd/>
            <a:tailEnd/>
          </a:ln>
        </p:spPr>
      </p:pic>
      <p:sp>
        <p:nvSpPr>
          <p:cNvPr id="36" name="矩形 35"/>
          <p:cNvSpPr/>
          <p:nvPr/>
        </p:nvSpPr>
        <p:spPr>
          <a:xfrm>
            <a:off x="7521575" y="1508125"/>
            <a:ext cx="571500" cy="795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pic>
        <p:nvPicPr>
          <p:cNvPr id="37" name="图片 36"/>
          <p:cNvPicPr>
            <a:picLocks noChangeAspect="1"/>
          </p:cNvPicPr>
          <p:nvPr/>
        </p:nvPicPr>
        <p:blipFill>
          <a:blip r:embed="rId5" cstate="print"/>
          <a:srcRect/>
          <a:stretch>
            <a:fillRect/>
          </a:stretch>
        </p:blipFill>
        <p:spPr bwMode="auto">
          <a:xfrm>
            <a:off x="2060575" y="1412875"/>
            <a:ext cx="9910763" cy="5321300"/>
          </a:xfrm>
          <a:prstGeom prst="rect">
            <a:avLst/>
          </a:prstGeom>
          <a:noFill/>
          <a:ln w="9525">
            <a:noFill/>
            <a:miter lim="800000"/>
            <a:headEnd/>
            <a:tailEnd/>
          </a:ln>
        </p:spPr>
      </p:pic>
      <p:sp>
        <p:nvSpPr>
          <p:cNvPr id="38" name="矩形 37"/>
          <p:cNvSpPr/>
          <p:nvPr/>
        </p:nvSpPr>
        <p:spPr>
          <a:xfrm>
            <a:off x="7121525" y="1957388"/>
            <a:ext cx="4849813" cy="4776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sp>
        <p:nvSpPr>
          <p:cNvPr id="39" name="矩形 15"/>
          <p:cNvSpPr/>
          <p:nvPr/>
        </p:nvSpPr>
        <p:spPr>
          <a:xfrm>
            <a:off x="8208963" y="495300"/>
            <a:ext cx="3421062" cy="917575"/>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600" noProof="1">
                <a:latin typeface="微软雅黑" panose="020B0503020204020204" pitchFamily="34" charset="-122"/>
                <a:ea typeface="微软雅黑" panose="020B0503020204020204" pitchFamily="34" charset="-122"/>
              </a:rPr>
              <a:t>前期学习过程中形成的所有文摘、笔记、汇编、创作、个人网盘及</a:t>
            </a:r>
            <a:r>
              <a:rPr lang="en-US" altLang="zh-CN" sz="1600" noProof="1">
                <a:latin typeface="微软雅黑" panose="020B0503020204020204" pitchFamily="34" charset="-122"/>
                <a:ea typeface="微软雅黑" panose="020B0503020204020204" pitchFamily="34" charset="-122"/>
              </a:rPr>
              <a:t>cnki</a:t>
            </a:r>
            <a:r>
              <a:rPr lang="zh-CN" altLang="en-US" sz="1600" noProof="1">
                <a:latin typeface="微软雅黑" panose="020B0503020204020204" pitchFamily="34" charset="-122"/>
                <a:ea typeface="微软雅黑" panose="020B0503020204020204" pitchFamily="34" charset="-122"/>
              </a:rPr>
              <a:t>文献均可检索插入。</a:t>
            </a:r>
          </a:p>
        </p:txBody>
      </p:sp>
      <p:sp>
        <p:nvSpPr>
          <p:cNvPr id="40" name="直接连接符 6"/>
          <p:cNvSpPr>
            <a:spLocks noChangeShapeType="1"/>
          </p:cNvSpPr>
          <p:nvPr/>
        </p:nvSpPr>
        <p:spPr bwMode="auto">
          <a:xfrm flipH="1">
            <a:off x="10028238" y="1306513"/>
            <a:ext cx="26987" cy="560387"/>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41" name="图片 40"/>
          <p:cNvPicPr>
            <a:picLocks noChangeAspect="1"/>
          </p:cNvPicPr>
          <p:nvPr/>
        </p:nvPicPr>
        <p:blipFill>
          <a:blip r:embed="rId6" cstate="print"/>
          <a:srcRect/>
          <a:stretch>
            <a:fillRect/>
          </a:stretch>
        </p:blipFill>
        <p:spPr bwMode="auto">
          <a:xfrm>
            <a:off x="2495550" y="1795463"/>
            <a:ext cx="4646613" cy="4921250"/>
          </a:xfrm>
          <a:prstGeom prst="rect">
            <a:avLst/>
          </a:prstGeom>
          <a:noFill/>
          <a:ln w="9525">
            <a:noFill/>
            <a:miter lim="800000"/>
            <a:headEnd/>
            <a:tailEnd/>
          </a:ln>
        </p:spPr>
      </p:pic>
      <p:sp>
        <p:nvSpPr>
          <p:cNvPr id="42" name="矩形 41"/>
          <p:cNvSpPr/>
          <p:nvPr/>
        </p:nvSpPr>
        <p:spPr>
          <a:xfrm>
            <a:off x="2060575" y="1616075"/>
            <a:ext cx="234950" cy="549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00" noProof="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p:tgtEl>
                                          <p:spTgt spid="26"/>
                                        </p:tgtEl>
                                        <p:attrNameLst>
                                          <p:attrName>ppt_x</p:attrName>
                                        </p:attrNameLst>
                                      </p:cBhvr>
                                      <p:tavLst>
                                        <p:tav tm="0">
                                          <p:val>
                                            <p:strVal val="#ppt_x-#ppt_w*1.125000"/>
                                          </p:val>
                                        </p:tav>
                                        <p:tav tm="100000">
                                          <p:val>
                                            <p:strVal val="#ppt_x"/>
                                          </p:val>
                                        </p:tav>
                                      </p:tavLst>
                                    </p:anim>
                                    <p:animEffect transition="in" filter="wipe(right)">
                                      <p:cBhvr>
                                        <p:cTn id="19" dur="500"/>
                                        <p:tgtEl>
                                          <p:spTgt spid="26"/>
                                        </p:tgtEl>
                                      </p:cBhvr>
                                    </p:animEffect>
                                  </p:childTnLst>
                                </p:cTn>
                              </p:par>
                            </p:childTnLst>
                          </p:cTn>
                        </p:par>
                        <p:par>
                          <p:cTn id="20" fill="hold">
                            <p:stCondLst>
                              <p:cond delay="1000"/>
                            </p:stCondLst>
                            <p:childTnLst>
                              <p:par>
                                <p:cTn id="21" presetID="1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p:tgtEl>
                                          <p:spTgt spid="27"/>
                                        </p:tgtEl>
                                        <p:attrNameLst>
                                          <p:attrName>ppt_x</p:attrName>
                                        </p:attrNameLst>
                                      </p:cBhvr>
                                      <p:tavLst>
                                        <p:tav tm="0">
                                          <p:val>
                                            <p:strVal val="#ppt_x-#ppt_w*1.125000"/>
                                          </p:val>
                                        </p:tav>
                                        <p:tav tm="100000">
                                          <p:val>
                                            <p:strVal val="#ppt_x"/>
                                          </p:val>
                                        </p:tav>
                                      </p:tavLst>
                                    </p:anim>
                                    <p:animEffect transition="in" filter="wipe(righ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000" fill="hold"/>
                                        <p:tgtEl>
                                          <p:spTgt spid="30"/>
                                        </p:tgtEl>
                                        <p:attrNameLst>
                                          <p:attrName>ppt_w</p:attrName>
                                        </p:attrNameLst>
                                      </p:cBhvr>
                                      <p:tavLst>
                                        <p:tav tm="0">
                                          <p:val>
                                            <p:strVal val="#ppt_w+.3"/>
                                          </p:val>
                                        </p:tav>
                                        <p:tav tm="100000">
                                          <p:val>
                                            <p:strVal val="#ppt_w"/>
                                          </p:val>
                                        </p:tav>
                                      </p:tavLst>
                                    </p:anim>
                                    <p:anim calcmode="lin" valueType="num">
                                      <p:cBhvr>
                                        <p:cTn id="30" dur="1000" fill="hold"/>
                                        <p:tgtEl>
                                          <p:spTgt spid="30"/>
                                        </p:tgtEl>
                                        <p:attrNameLst>
                                          <p:attrName>ppt_h</p:attrName>
                                        </p:attrNameLst>
                                      </p:cBhvr>
                                      <p:tavLst>
                                        <p:tav tm="0">
                                          <p:val>
                                            <p:strVal val="#ppt_h"/>
                                          </p:val>
                                        </p:tav>
                                        <p:tav tm="100000">
                                          <p:val>
                                            <p:strVal val="#ppt_h"/>
                                          </p:val>
                                        </p:tav>
                                      </p:tavLst>
                                    </p:anim>
                                    <p:animEffect transition="in" filter="fade">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ppt_x</p:attrName>
                                        </p:attrNameLst>
                                      </p:cBhvr>
                                      <p:tavLst>
                                        <p:tav tm="0">
                                          <p:val>
                                            <p:strVal val="#ppt_x"/>
                                          </p:val>
                                        </p:tav>
                                        <p:tav tm="100000">
                                          <p:val>
                                            <p:strVal val="#ppt_x"/>
                                          </p:val>
                                        </p:tav>
                                      </p:tavLst>
                                    </p:anim>
                                    <p:anim calcmode="lin" valueType="num">
                                      <p:cBhvr>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1000" fill="hold"/>
                                        <p:tgtEl>
                                          <p:spTgt spid="34"/>
                                        </p:tgtEl>
                                        <p:attrNameLst>
                                          <p:attrName>ppt_w</p:attrName>
                                        </p:attrNameLst>
                                      </p:cBhvr>
                                      <p:tavLst>
                                        <p:tav tm="0">
                                          <p:val>
                                            <p:strVal val="#ppt_w+.3"/>
                                          </p:val>
                                        </p:tav>
                                        <p:tav tm="100000">
                                          <p:val>
                                            <p:strVal val="#ppt_w"/>
                                          </p:val>
                                        </p:tav>
                                      </p:tavLst>
                                    </p:anim>
                                    <p:anim calcmode="lin" valueType="num">
                                      <p:cBhvr>
                                        <p:cTn id="52" dur="1000" fill="hold"/>
                                        <p:tgtEl>
                                          <p:spTgt spid="34"/>
                                        </p:tgtEl>
                                        <p:attrNameLst>
                                          <p:attrName>ppt_h</p:attrName>
                                        </p:attrNameLst>
                                      </p:cBhvr>
                                      <p:tavLst>
                                        <p:tav tm="0">
                                          <p:val>
                                            <p:strVal val="#ppt_h"/>
                                          </p:val>
                                        </p:tav>
                                        <p:tav tm="100000">
                                          <p:val>
                                            <p:strVal val="#ppt_h"/>
                                          </p:val>
                                        </p:tav>
                                      </p:tavLst>
                                    </p:anim>
                                    <p:animEffect transition="in" filter="fade">
                                      <p:cBhvr>
                                        <p:cTn id="53" dur="1000"/>
                                        <p:tgtEl>
                                          <p:spTgt spid="34"/>
                                        </p:tgtEl>
                                      </p:cBhvr>
                                    </p:animEffect>
                                  </p:childTnLst>
                                </p:cTn>
                              </p:par>
                              <p:par>
                                <p:cTn id="54" presetID="2" presetClass="entr" presetSubtype="4"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ppt_x</p:attrName>
                                        </p:attrNameLst>
                                      </p:cBhvr>
                                      <p:tavLst>
                                        <p:tav tm="0">
                                          <p:val>
                                            <p:strVal val="#ppt_x"/>
                                          </p:val>
                                        </p:tav>
                                        <p:tav tm="100000">
                                          <p:val>
                                            <p:strVal val="#ppt_x"/>
                                          </p:val>
                                        </p:tav>
                                      </p:tavLst>
                                    </p:anim>
                                    <p:anim calcmode="lin" valueType="num">
                                      <p:cBhvr>
                                        <p:cTn id="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0" presetClass="entr" presetSubtype="0" decel="100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1000" fill="hold"/>
                                        <p:tgtEl>
                                          <p:spTgt spid="36"/>
                                        </p:tgtEl>
                                        <p:attrNameLst>
                                          <p:attrName>ppt_w</p:attrName>
                                        </p:attrNameLst>
                                      </p:cBhvr>
                                      <p:tavLst>
                                        <p:tav tm="0">
                                          <p:val>
                                            <p:strVal val="#ppt_w+.3"/>
                                          </p:val>
                                        </p:tav>
                                        <p:tav tm="100000">
                                          <p:val>
                                            <p:strVal val="#ppt_w"/>
                                          </p:val>
                                        </p:tav>
                                      </p:tavLst>
                                    </p:anim>
                                    <p:anim calcmode="lin" valueType="num">
                                      <p:cBhvr>
                                        <p:cTn id="63" dur="1000" fill="hold"/>
                                        <p:tgtEl>
                                          <p:spTgt spid="36"/>
                                        </p:tgtEl>
                                        <p:attrNameLst>
                                          <p:attrName>ppt_h</p:attrName>
                                        </p:attrNameLst>
                                      </p:cBhvr>
                                      <p:tavLst>
                                        <p:tav tm="0">
                                          <p:val>
                                            <p:strVal val="#ppt_h"/>
                                          </p:val>
                                        </p:tav>
                                        <p:tav tm="100000">
                                          <p:val>
                                            <p:strVal val="#ppt_h"/>
                                          </p:val>
                                        </p:tav>
                                      </p:tavLst>
                                    </p:anim>
                                    <p:animEffect transition="in" filter="fade">
                                      <p:cBhvr>
                                        <p:cTn id="64" dur="10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ox(in)">
                                      <p:cBhvr>
                                        <p:cTn id="69" dur="20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1000" fill="hold"/>
                                        <p:tgtEl>
                                          <p:spTgt spid="38"/>
                                        </p:tgtEl>
                                        <p:attrNameLst>
                                          <p:attrName>ppt_w</p:attrName>
                                        </p:attrNameLst>
                                      </p:cBhvr>
                                      <p:tavLst>
                                        <p:tav tm="0">
                                          <p:val>
                                            <p:strVal val="#ppt_w+.3"/>
                                          </p:val>
                                        </p:tav>
                                        <p:tav tm="100000">
                                          <p:val>
                                            <p:strVal val="#ppt_w"/>
                                          </p:val>
                                        </p:tav>
                                      </p:tavLst>
                                    </p:anim>
                                    <p:anim calcmode="lin" valueType="num">
                                      <p:cBhvr>
                                        <p:cTn id="75" dur="1000" fill="hold"/>
                                        <p:tgtEl>
                                          <p:spTgt spid="38"/>
                                        </p:tgtEl>
                                        <p:attrNameLst>
                                          <p:attrName>ppt_h</p:attrName>
                                        </p:attrNameLst>
                                      </p:cBhvr>
                                      <p:tavLst>
                                        <p:tav tm="0">
                                          <p:val>
                                            <p:strVal val="#ppt_h"/>
                                          </p:val>
                                        </p:tav>
                                        <p:tav tm="100000">
                                          <p:val>
                                            <p:strVal val="#ppt_h"/>
                                          </p:val>
                                        </p:tav>
                                      </p:tavLst>
                                    </p:anim>
                                    <p:animEffect transition="in" filter="fade">
                                      <p:cBhvr>
                                        <p:cTn id="76" dur="1000"/>
                                        <p:tgtEl>
                                          <p:spTgt spid="3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par>
                                <p:cTn id="80" presetID="53"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grpId="1" nodeType="clickEffect">
                                  <p:stCondLst>
                                    <p:cond delay="0"/>
                                  </p:stCondLst>
                                  <p:childTnLst>
                                    <p:animEffect transition="out" filter="wipe(down)">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par>
                                <p:cTn id="90" presetID="22" presetClass="exit" presetSubtype="4" fill="hold" grpId="1" nodeType="withEffect">
                                  <p:stCondLst>
                                    <p:cond delay="0"/>
                                  </p:stCondLst>
                                  <p:childTnLst>
                                    <p:animEffect transition="out" filter="wipe(down)">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par>
                                <p:cTn id="93" presetID="22" presetClass="exit" presetSubtype="4" fill="hold" nodeType="withEffect">
                                  <p:stCondLst>
                                    <p:cond delay="0"/>
                                  </p:stCondLst>
                                  <p:childTnLst>
                                    <p:animEffect transition="out" filter="wipe(down)">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0" presetClass="entr" presetSubtype="0" decel="100000"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cBhvr>
                                        <p:cTn id="100" dur="1000" fill="hold"/>
                                        <p:tgtEl>
                                          <p:spTgt spid="42"/>
                                        </p:tgtEl>
                                        <p:attrNameLst>
                                          <p:attrName>ppt_w</p:attrName>
                                        </p:attrNameLst>
                                      </p:cBhvr>
                                      <p:tavLst>
                                        <p:tav tm="0">
                                          <p:val>
                                            <p:strVal val="#ppt_w+.3"/>
                                          </p:val>
                                        </p:tav>
                                        <p:tav tm="100000">
                                          <p:val>
                                            <p:strVal val="#ppt_w"/>
                                          </p:val>
                                        </p:tav>
                                      </p:tavLst>
                                    </p:anim>
                                    <p:anim calcmode="lin" valueType="num">
                                      <p:cBhvr>
                                        <p:cTn id="101" dur="1000" fill="hold"/>
                                        <p:tgtEl>
                                          <p:spTgt spid="42"/>
                                        </p:tgtEl>
                                        <p:attrNameLst>
                                          <p:attrName>ppt_h</p:attrName>
                                        </p:attrNameLst>
                                      </p:cBhvr>
                                      <p:tavLst>
                                        <p:tav tm="0">
                                          <p:val>
                                            <p:strVal val="#ppt_h"/>
                                          </p:val>
                                        </p:tav>
                                        <p:tav tm="100000">
                                          <p:val>
                                            <p:strVal val="#ppt_h"/>
                                          </p:val>
                                        </p:tav>
                                      </p:tavLst>
                                    </p:anim>
                                    <p:animEffect transition="in" filter="fade">
                                      <p:cBhvr>
                                        <p:cTn id="102" dur="10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8" presetClass="entr" presetSubtype="16"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diamond(in)">
                                      <p:cBhvr>
                                        <p:cTn id="10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6" grpId="0" bldLvl="0" animBg="1"/>
      <p:bldP spid="30" grpId="0" bldLvl="0" animBg="1"/>
      <p:bldP spid="33" grpId="0" bldLvl="0" animBg="1"/>
      <p:bldP spid="33" grpId="1" bldLvl="0" animBg="1"/>
      <p:bldP spid="34" grpId="0" bldLvl="0" animBg="1"/>
      <p:bldP spid="34" grpId="1" bldLvl="0" animBg="1"/>
      <p:bldP spid="36" grpId="0" bldLvl="0" animBg="1"/>
      <p:bldP spid="36" grpId="1" bldLvl="0" animBg="1"/>
      <p:bldP spid="38" grpId="0" bldLvl="0" animBg="1"/>
      <p:bldP spid="39" grpId="0" bldLvl="0" animBg="1"/>
      <p:bldP spid="4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967105" y="1040130"/>
            <a:ext cx="10238105" cy="5789295"/>
          </a:xfrm>
          <a:prstGeom prst="rect">
            <a:avLst/>
          </a:prstGeom>
        </p:spPr>
      </p:pic>
      <p:sp>
        <p:nvSpPr>
          <p:cNvPr id="12" name="流程图: 过程 11"/>
          <p:cNvSpPr/>
          <p:nvPr/>
        </p:nvSpPr>
        <p:spPr>
          <a:xfrm>
            <a:off x="13335" y="963930"/>
            <a:ext cx="12164695" cy="76200"/>
          </a:xfrm>
          <a:prstGeom prst="flowChartProces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grpSp>
        <p:nvGrpSpPr>
          <p:cNvPr id="3" name="组合 7"/>
          <p:cNvGrpSpPr/>
          <p:nvPr/>
        </p:nvGrpSpPr>
        <p:grpSpPr>
          <a:xfrm>
            <a:off x="2800350" y="5149850"/>
            <a:ext cx="431800" cy="361950"/>
            <a:chOff x="4719" y="3288"/>
            <a:chExt cx="542" cy="344"/>
          </a:xfrm>
        </p:grpSpPr>
        <p:sp>
          <p:nvSpPr>
            <p:cNvPr id="9" name="任意多边形 8"/>
            <p:cNvSpPr/>
            <p:nvPr/>
          </p:nvSpPr>
          <p:spPr>
            <a:xfrm flipH="1">
              <a:off x="4719" y="3358"/>
              <a:ext cx="273" cy="274"/>
            </a:xfrm>
            <a:custGeom>
              <a:avLst/>
              <a:gdLst/>
              <a:ahLst/>
              <a:cxnLst/>
              <a:rect l="0" t="0" r="0" b="0"/>
              <a:pathLst>
                <a:path w="2614" h="2630">
                  <a:moveTo>
                    <a:pt x="1176" y="0"/>
                  </a:moveTo>
                  <a:cubicBezTo>
                    <a:pt x="1196" y="78"/>
                    <a:pt x="1274" y="182"/>
                    <a:pt x="1316" y="180"/>
                  </a:cubicBezTo>
                  <a:cubicBezTo>
                    <a:pt x="1358" y="178"/>
                    <a:pt x="1412" y="78"/>
                    <a:pt x="1448" y="0"/>
                  </a:cubicBezTo>
                  <a:cubicBezTo>
                    <a:pt x="1976" y="0"/>
                    <a:pt x="2504" y="0"/>
                    <a:pt x="2504" y="0"/>
                  </a:cubicBezTo>
                  <a:cubicBezTo>
                    <a:pt x="2576" y="4"/>
                    <a:pt x="2612" y="94"/>
                    <a:pt x="2610" y="146"/>
                  </a:cubicBezTo>
                  <a:cubicBezTo>
                    <a:pt x="2610" y="194"/>
                    <a:pt x="2614" y="294"/>
                    <a:pt x="2492" y="312"/>
                  </a:cubicBezTo>
                  <a:cubicBezTo>
                    <a:pt x="2104" y="312"/>
                    <a:pt x="1716" y="312"/>
                    <a:pt x="1716" y="312"/>
                  </a:cubicBezTo>
                  <a:lnTo>
                    <a:pt x="2180" y="2278"/>
                  </a:lnTo>
                  <a:cubicBezTo>
                    <a:pt x="2210" y="2506"/>
                    <a:pt x="2116" y="2574"/>
                    <a:pt x="2048" y="2586"/>
                  </a:cubicBezTo>
                  <a:cubicBezTo>
                    <a:pt x="1982" y="2614"/>
                    <a:pt x="1826" y="2600"/>
                    <a:pt x="1770" y="2454"/>
                  </a:cubicBezTo>
                  <a:cubicBezTo>
                    <a:pt x="1681" y="2159"/>
                    <a:pt x="1592" y="1864"/>
                    <a:pt x="1592" y="1864"/>
                  </a:cubicBezTo>
                  <a:cubicBezTo>
                    <a:pt x="1520" y="1604"/>
                    <a:pt x="1380" y="1490"/>
                    <a:pt x="1304" y="1494"/>
                  </a:cubicBezTo>
                  <a:cubicBezTo>
                    <a:pt x="1164" y="1510"/>
                    <a:pt x="1062" y="1698"/>
                    <a:pt x="1006" y="1888"/>
                  </a:cubicBezTo>
                  <a:cubicBezTo>
                    <a:pt x="910" y="2176"/>
                    <a:pt x="900" y="2302"/>
                    <a:pt x="856" y="2396"/>
                  </a:cubicBezTo>
                  <a:cubicBezTo>
                    <a:pt x="816" y="2508"/>
                    <a:pt x="720" y="2630"/>
                    <a:pt x="570" y="2596"/>
                  </a:cubicBezTo>
                  <a:cubicBezTo>
                    <a:pt x="506" y="2564"/>
                    <a:pt x="376" y="2548"/>
                    <a:pt x="440" y="2256"/>
                  </a:cubicBezTo>
                  <a:lnTo>
                    <a:pt x="906" y="310"/>
                  </a:lnTo>
                  <a:lnTo>
                    <a:pt x="148" y="310"/>
                  </a:lnTo>
                  <a:cubicBezTo>
                    <a:pt x="48" y="304"/>
                    <a:pt x="7" y="226"/>
                    <a:pt x="2" y="174"/>
                  </a:cubicBezTo>
                  <a:cubicBezTo>
                    <a:pt x="0" y="118"/>
                    <a:pt x="20" y="0"/>
                    <a:pt x="148" y="2"/>
                  </a:cubicBezTo>
                  <a:cubicBezTo>
                    <a:pt x="342" y="2"/>
                    <a:pt x="1176" y="0"/>
                    <a:pt x="1176" y="0"/>
                  </a:cubicBezTo>
                  <a:close/>
                </a:path>
              </a:pathLst>
            </a:cu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sp>
          <p:nvSpPr>
            <p:cNvPr id="10" name="椭圆 9"/>
            <p:cNvSpPr/>
            <p:nvPr/>
          </p:nvSpPr>
          <p:spPr>
            <a:xfrm flipH="1">
              <a:off x="4818" y="3288"/>
              <a:ext cx="73" cy="72"/>
            </a:xfrm>
            <a:prstGeom prst="ellipse">
              <a:avLst/>
            </a:pr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sp>
          <p:nvSpPr>
            <p:cNvPr id="11" name="任意多边形 10"/>
            <p:cNvSpPr/>
            <p:nvPr/>
          </p:nvSpPr>
          <p:spPr>
            <a:xfrm>
              <a:off x="5000" y="3363"/>
              <a:ext cx="261" cy="263"/>
            </a:xfrm>
            <a:custGeom>
              <a:avLst/>
              <a:gdLst/>
              <a:ahLst/>
              <a:cxnLst/>
              <a:rect l="0" t="0" r="0" b="0"/>
              <a:pathLst>
                <a:path w="2614" h="2628">
                  <a:moveTo>
                    <a:pt x="1100" y="0"/>
                  </a:moveTo>
                  <a:cubicBezTo>
                    <a:pt x="1120" y="78"/>
                    <a:pt x="1193" y="183"/>
                    <a:pt x="1316" y="180"/>
                  </a:cubicBezTo>
                  <a:cubicBezTo>
                    <a:pt x="1439" y="177"/>
                    <a:pt x="1472" y="84"/>
                    <a:pt x="1508" y="6"/>
                  </a:cubicBezTo>
                  <a:cubicBezTo>
                    <a:pt x="2036" y="6"/>
                    <a:pt x="2504" y="0"/>
                    <a:pt x="2504" y="0"/>
                  </a:cubicBezTo>
                  <a:cubicBezTo>
                    <a:pt x="2576" y="4"/>
                    <a:pt x="2612" y="94"/>
                    <a:pt x="2610" y="146"/>
                  </a:cubicBezTo>
                  <a:cubicBezTo>
                    <a:pt x="2610" y="194"/>
                    <a:pt x="2614" y="294"/>
                    <a:pt x="2492" y="312"/>
                  </a:cubicBezTo>
                  <a:cubicBezTo>
                    <a:pt x="2104" y="312"/>
                    <a:pt x="1716" y="312"/>
                    <a:pt x="1716" y="312"/>
                  </a:cubicBezTo>
                  <a:lnTo>
                    <a:pt x="1985" y="1350"/>
                  </a:lnTo>
                  <a:lnTo>
                    <a:pt x="1805" y="1401"/>
                  </a:lnTo>
                  <a:lnTo>
                    <a:pt x="2093" y="2328"/>
                  </a:lnTo>
                  <a:cubicBezTo>
                    <a:pt x="2126" y="2457"/>
                    <a:pt x="2117" y="2547"/>
                    <a:pt x="2030" y="2598"/>
                  </a:cubicBezTo>
                  <a:cubicBezTo>
                    <a:pt x="1919" y="2628"/>
                    <a:pt x="1834" y="2552"/>
                    <a:pt x="1778" y="2406"/>
                  </a:cubicBezTo>
                  <a:cubicBezTo>
                    <a:pt x="1679" y="2219"/>
                    <a:pt x="1507" y="1628"/>
                    <a:pt x="1436" y="1476"/>
                  </a:cubicBezTo>
                  <a:lnTo>
                    <a:pt x="1136" y="1476"/>
                  </a:lnTo>
                  <a:cubicBezTo>
                    <a:pt x="1070" y="1668"/>
                    <a:pt x="926" y="2226"/>
                    <a:pt x="842" y="2412"/>
                  </a:cubicBezTo>
                  <a:cubicBezTo>
                    <a:pt x="802" y="2524"/>
                    <a:pt x="728" y="2616"/>
                    <a:pt x="635" y="2595"/>
                  </a:cubicBezTo>
                  <a:cubicBezTo>
                    <a:pt x="571" y="2563"/>
                    <a:pt x="488" y="2532"/>
                    <a:pt x="545" y="2316"/>
                  </a:cubicBezTo>
                  <a:lnTo>
                    <a:pt x="797" y="1416"/>
                  </a:lnTo>
                  <a:lnTo>
                    <a:pt x="602" y="1368"/>
                  </a:lnTo>
                  <a:lnTo>
                    <a:pt x="906" y="310"/>
                  </a:lnTo>
                  <a:lnTo>
                    <a:pt x="148" y="310"/>
                  </a:lnTo>
                  <a:cubicBezTo>
                    <a:pt x="48" y="304"/>
                    <a:pt x="7" y="226"/>
                    <a:pt x="2" y="174"/>
                  </a:cubicBezTo>
                  <a:cubicBezTo>
                    <a:pt x="0" y="118"/>
                    <a:pt x="20" y="0"/>
                    <a:pt x="148" y="2"/>
                  </a:cubicBezTo>
                  <a:cubicBezTo>
                    <a:pt x="342" y="2"/>
                    <a:pt x="1160" y="0"/>
                    <a:pt x="1100" y="0"/>
                  </a:cubicBezTo>
                  <a:close/>
                </a:path>
              </a:pathLst>
            </a:cu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sp>
          <p:nvSpPr>
            <p:cNvPr id="14" name="椭圆 13"/>
            <p:cNvSpPr/>
            <p:nvPr/>
          </p:nvSpPr>
          <p:spPr>
            <a:xfrm>
              <a:off x="5097" y="3297"/>
              <a:ext cx="69" cy="68"/>
            </a:xfrm>
            <a:prstGeom prst="ellipse">
              <a:avLst/>
            </a:pr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grpSp>
      <p:grpSp>
        <p:nvGrpSpPr>
          <p:cNvPr id="5" name="组合 22"/>
          <p:cNvGrpSpPr/>
          <p:nvPr/>
        </p:nvGrpSpPr>
        <p:grpSpPr>
          <a:xfrm>
            <a:off x="3368675" y="5168900"/>
            <a:ext cx="374650" cy="374650"/>
            <a:chOff x="523" y="2809"/>
            <a:chExt cx="876" cy="882"/>
          </a:xfrm>
        </p:grpSpPr>
        <p:sp>
          <p:nvSpPr>
            <p:cNvPr id="24" name="椭圆 23"/>
            <p:cNvSpPr/>
            <p:nvPr/>
          </p:nvSpPr>
          <p:spPr>
            <a:xfrm>
              <a:off x="523" y="2809"/>
              <a:ext cx="876" cy="876"/>
            </a:xfrm>
            <a:prstGeom prst="ellipse">
              <a:avLst/>
            </a:prstGeom>
            <a:solidFill>
              <a:srgbClr val="FFFFFF">
                <a:alpha val="39999"/>
              </a:srgbClr>
            </a:solid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25" name="直接连接符 24"/>
            <p:cNvSpPr/>
            <p:nvPr/>
          </p:nvSpPr>
          <p:spPr>
            <a:xfrm>
              <a:off x="964" y="2809"/>
              <a:ext cx="0" cy="870"/>
            </a:xfrm>
            <a:prstGeom prst="line">
              <a:avLst/>
            </a:prstGeom>
            <a:ln w="19050" cap="flat" cmpd="sng">
              <a:solidFill>
                <a:srgbClr val="FFFFFF">
                  <a:alpha val="89999"/>
                </a:srgbClr>
              </a:solidFill>
              <a:prstDash val="solid"/>
              <a:headEnd type="none" w="med" len="med"/>
              <a:tailEnd type="none" w="med" len="med"/>
            </a:ln>
          </p:spPr>
        </p:sp>
        <p:sp>
          <p:nvSpPr>
            <p:cNvPr id="26" name="直接连接符 25"/>
            <p:cNvSpPr/>
            <p:nvPr/>
          </p:nvSpPr>
          <p:spPr>
            <a:xfrm>
              <a:off x="523" y="3244"/>
              <a:ext cx="876" cy="0"/>
            </a:xfrm>
            <a:prstGeom prst="line">
              <a:avLst/>
            </a:prstGeom>
            <a:ln w="19050" cap="flat" cmpd="sng">
              <a:solidFill>
                <a:srgbClr val="FFFFFF">
                  <a:alpha val="89999"/>
                </a:srgbClr>
              </a:solidFill>
              <a:prstDash val="solid"/>
              <a:headEnd type="none" w="med" len="med"/>
              <a:tailEnd type="none" w="med" len="med"/>
            </a:ln>
          </p:spPr>
        </p:sp>
        <p:sp>
          <p:nvSpPr>
            <p:cNvPr id="27" name="任意多边形 26"/>
            <p:cNvSpPr/>
            <p:nvPr/>
          </p:nvSpPr>
          <p:spPr>
            <a:xfrm>
              <a:off x="1023" y="2815"/>
              <a:ext cx="182" cy="864"/>
            </a:xfrm>
            <a:custGeom>
              <a:avLst/>
              <a:gdLst/>
              <a:ahLst/>
              <a:cxnLst/>
              <a:rect l="0" t="0" r="0" b="0"/>
              <a:pathLst>
                <a:path w="182" h="864">
                  <a:moveTo>
                    <a:pt x="0" y="0"/>
                  </a:moveTo>
                  <a:cubicBezTo>
                    <a:pt x="59" y="89"/>
                    <a:pt x="182" y="177"/>
                    <a:pt x="182" y="435"/>
                  </a:cubicBezTo>
                  <a:cubicBezTo>
                    <a:pt x="182" y="693"/>
                    <a:pt x="70" y="800"/>
                    <a:pt x="6" y="864"/>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28" name="任意多边形 27"/>
            <p:cNvSpPr/>
            <p:nvPr/>
          </p:nvSpPr>
          <p:spPr>
            <a:xfrm>
              <a:off x="726" y="2821"/>
              <a:ext cx="197" cy="870"/>
            </a:xfrm>
            <a:custGeom>
              <a:avLst/>
              <a:gdLst/>
              <a:ahLst/>
              <a:cxnLst/>
              <a:rect l="0" t="0" r="0" b="0"/>
              <a:pathLst>
                <a:path w="197" h="870">
                  <a:moveTo>
                    <a:pt x="167" y="0"/>
                  </a:moveTo>
                  <a:cubicBezTo>
                    <a:pt x="117" y="64"/>
                    <a:pt x="0" y="178"/>
                    <a:pt x="0" y="436"/>
                  </a:cubicBezTo>
                  <a:cubicBezTo>
                    <a:pt x="0" y="694"/>
                    <a:pt x="124" y="769"/>
                    <a:pt x="197" y="870"/>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29" name="任意多边形 28"/>
            <p:cNvSpPr/>
            <p:nvPr/>
          </p:nvSpPr>
          <p:spPr>
            <a:xfrm rot="5400000">
              <a:off x="891" y="3171"/>
              <a:ext cx="114" cy="653"/>
            </a:xfrm>
            <a:custGeom>
              <a:avLst/>
              <a:gdLst/>
              <a:ahLst/>
              <a:cxnLst/>
              <a:rect l="0" t="0" r="0" b="0"/>
              <a:pathLst>
                <a:path w="197" h="870">
                  <a:moveTo>
                    <a:pt x="167" y="0"/>
                  </a:moveTo>
                  <a:cubicBezTo>
                    <a:pt x="117" y="64"/>
                    <a:pt x="0" y="178"/>
                    <a:pt x="0" y="436"/>
                  </a:cubicBezTo>
                  <a:cubicBezTo>
                    <a:pt x="0" y="694"/>
                    <a:pt x="124" y="769"/>
                    <a:pt x="197" y="870"/>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30" name="任意多边形 29"/>
            <p:cNvSpPr/>
            <p:nvPr/>
          </p:nvSpPr>
          <p:spPr>
            <a:xfrm rot="-5400000" flipV="1">
              <a:off x="899" y="2668"/>
              <a:ext cx="114" cy="653"/>
            </a:xfrm>
            <a:custGeom>
              <a:avLst/>
              <a:gdLst/>
              <a:ahLst/>
              <a:cxnLst/>
              <a:rect l="0" t="0" r="0" b="0"/>
              <a:pathLst>
                <a:path w="197" h="870">
                  <a:moveTo>
                    <a:pt x="167" y="0"/>
                  </a:moveTo>
                  <a:cubicBezTo>
                    <a:pt x="117" y="64"/>
                    <a:pt x="0" y="178"/>
                    <a:pt x="0" y="436"/>
                  </a:cubicBezTo>
                  <a:cubicBezTo>
                    <a:pt x="0" y="694"/>
                    <a:pt x="124" y="769"/>
                    <a:pt x="197" y="870"/>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grpSp>
      <p:grpSp>
        <p:nvGrpSpPr>
          <p:cNvPr id="6" name="组合 30"/>
          <p:cNvGrpSpPr/>
          <p:nvPr/>
        </p:nvGrpSpPr>
        <p:grpSpPr>
          <a:xfrm>
            <a:off x="2362200" y="5157788"/>
            <a:ext cx="365125" cy="282575"/>
            <a:chOff x="1298" y="1792"/>
            <a:chExt cx="300" cy="234"/>
          </a:xfrm>
        </p:grpSpPr>
        <p:sp>
          <p:nvSpPr>
            <p:cNvPr id="32" name="直接连接符 31"/>
            <p:cNvSpPr/>
            <p:nvPr/>
          </p:nvSpPr>
          <p:spPr>
            <a:xfrm flipV="1">
              <a:off x="1523" y="1792"/>
              <a:ext cx="0" cy="60"/>
            </a:xfrm>
            <a:prstGeom prst="line">
              <a:avLst/>
            </a:prstGeom>
            <a:ln w="57150" cap="flat" cmpd="sng">
              <a:solidFill>
                <a:srgbClr val="FFFFFF"/>
              </a:solidFill>
              <a:prstDash val="solid"/>
              <a:headEnd type="none" w="med" len="med"/>
              <a:tailEnd type="none" w="med" len="med"/>
            </a:ln>
          </p:spPr>
        </p:sp>
        <p:sp>
          <p:nvSpPr>
            <p:cNvPr id="33" name="矩形 32"/>
            <p:cNvSpPr/>
            <p:nvPr/>
          </p:nvSpPr>
          <p:spPr>
            <a:xfrm>
              <a:off x="1428" y="1961"/>
              <a:ext cx="43" cy="57"/>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34" name="矩形 33"/>
            <p:cNvSpPr/>
            <p:nvPr/>
          </p:nvSpPr>
          <p:spPr>
            <a:xfrm>
              <a:off x="1384"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35" name="矩形 34"/>
            <p:cNvSpPr/>
            <p:nvPr/>
          </p:nvSpPr>
          <p:spPr>
            <a:xfrm>
              <a:off x="1488"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36" name="上箭头 35"/>
            <p:cNvSpPr/>
            <p:nvPr/>
          </p:nvSpPr>
          <p:spPr>
            <a:xfrm>
              <a:off x="1298" y="1802"/>
              <a:ext cx="300" cy="224"/>
            </a:xfrm>
            <a:prstGeom prst="upArrow">
              <a:avLst>
                <a:gd name="adj1" fmla="val 63675"/>
                <a:gd name="adj2" fmla="val 44657"/>
              </a:avLst>
            </a:prstGeom>
            <a:solidFill>
              <a:srgbClr val="FFFFFF">
                <a:alpha val="35001"/>
              </a:srgbClr>
            </a:solidFill>
            <a:ln w="28575" cap="flat" cmpd="sng">
              <a:solidFill>
                <a:srgbClr val="FFFFFF"/>
              </a:solidFill>
              <a:prstDash val="solid"/>
              <a:miter/>
              <a:headEnd type="none" w="med" len="med"/>
              <a:tailEnd type="none" w="med" len="med"/>
            </a:ln>
          </p:spPr>
          <p:txBody>
            <a:bodyPr/>
            <a:lstStyle/>
            <a:p>
              <a:endParaRPr lang="zh-CN" altLang="en-US"/>
            </a:p>
          </p:txBody>
        </p:sp>
      </p:grpSp>
      <p:grpSp>
        <p:nvGrpSpPr>
          <p:cNvPr id="8" name="组合 71"/>
          <p:cNvGrpSpPr/>
          <p:nvPr/>
        </p:nvGrpSpPr>
        <p:grpSpPr>
          <a:xfrm>
            <a:off x="5354638" y="5311775"/>
            <a:ext cx="447675" cy="384175"/>
            <a:chOff x="2310" y="3078"/>
            <a:chExt cx="312" cy="270"/>
          </a:xfrm>
        </p:grpSpPr>
        <p:sp>
          <p:nvSpPr>
            <p:cNvPr id="73" name="圆角矩形 72"/>
            <p:cNvSpPr/>
            <p:nvPr/>
          </p:nvSpPr>
          <p:spPr>
            <a:xfrm>
              <a:off x="2374" y="3078"/>
              <a:ext cx="186" cy="187"/>
            </a:xfrm>
            <a:prstGeom prst="roundRect">
              <a:avLst>
                <a:gd name="adj" fmla="val 6250"/>
              </a:avLst>
            </a:prstGeom>
            <a:noFill/>
            <a:ln w="15875" cap="flat" cmpd="sng">
              <a:solidFill>
                <a:srgbClr val="FFFFFF">
                  <a:alpha val="80000"/>
                </a:srgbClr>
              </a:solidFill>
              <a:prstDash val="solid"/>
              <a:headEnd type="none" w="med" len="med"/>
              <a:tailEnd type="none" w="med" len="med"/>
            </a:ln>
          </p:spPr>
          <p:txBody>
            <a:bodyPr/>
            <a:lstStyle/>
            <a:p>
              <a:endParaRPr lang="zh-CN" altLang="en-US"/>
            </a:p>
          </p:txBody>
        </p:sp>
        <p:sp>
          <p:nvSpPr>
            <p:cNvPr id="74" name="圆角矩形 73"/>
            <p:cNvSpPr/>
            <p:nvPr/>
          </p:nvSpPr>
          <p:spPr>
            <a:xfrm>
              <a:off x="2310" y="3265"/>
              <a:ext cx="312" cy="83"/>
            </a:xfrm>
            <a:prstGeom prst="roundRect">
              <a:avLst>
                <a:gd name="adj" fmla="val 16667"/>
              </a:avLst>
            </a:prstGeom>
            <a:noFill/>
            <a:ln w="15875" cap="flat" cmpd="sng">
              <a:solidFill>
                <a:srgbClr val="FFFFFF">
                  <a:alpha val="80000"/>
                </a:srgbClr>
              </a:solidFill>
              <a:prstDash val="solid"/>
              <a:headEnd type="none" w="med" len="med"/>
              <a:tailEnd type="none" w="med" len="med"/>
            </a:ln>
          </p:spPr>
          <p:txBody>
            <a:bodyPr/>
            <a:lstStyle/>
            <a:p>
              <a:endParaRPr lang="zh-CN" altLang="en-US"/>
            </a:p>
          </p:txBody>
        </p:sp>
        <p:sp>
          <p:nvSpPr>
            <p:cNvPr id="75" name="圆角矩形 74"/>
            <p:cNvSpPr/>
            <p:nvPr/>
          </p:nvSpPr>
          <p:spPr>
            <a:xfrm>
              <a:off x="2390" y="3096"/>
              <a:ext cx="154" cy="147"/>
            </a:xfrm>
            <a:prstGeom prst="roundRect">
              <a:avLst>
                <a:gd name="adj" fmla="val 7972"/>
              </a:avLst>
            </a:prstGeom>
            <a:solidFill>
              <a:srgbClr val="FFFFFF">
                <a:alpha val="39999"/>
              </a:srgbClr>
            </a:solidFill>
            <a:ln w="15875" cap="flat" cmpd="sng">
              <a:solidFill>
                <a:srgbClr val="FFFFFF">
                  <a:alpha val="80000"/>
                </a:srgbClr>
              </a:solidFill>
              <a:prstDash val="solid"/>
              <a:headEnd type="none" w="med" len="med"/>
              <a:tailEnd type="none" w="med" len="med"/>
            </a:ln>
          </p:spPr>
          <p:txBody>
            <a:bodyPr/>
            <a:lstStyle/>
            <a:p>
              <a:endParaRPr lang="zh-CN" altLang="en-US"/>
            </a:p>
          </p:txBody>
        </p:sp>
        <p:sp>
          <p:nvSpPr>
            <p:cNvPr id="76" name="直接连接符 75"/>
            <p:cNvSpPr/>
            <p:nvPr/>
          </p:nvSpPr>
          <p:spPr>
            <a:xfrm flipH="1">
              <a:off x="2530" y="3305"/>
              <a:ext cx="47" cy="0"/>
            </a:xfrm>
            <a:prstGeom prst="line">
              <a:avLst/>
            </a:prstGeom>
            <a:ln w="15875" cap="flat" cmpd="sng">
              <a:solidFill>
                <a:srgbClr val="FFFFFF">
                  <a:alpha val="80000"/>
                </a:srgbClr>
              </a:solidFill>
              <a:prstDash val="solid"/>
              <a:headEnd type="none" w="med" len="med"/>
              <a:tailEnd type="none" w="med" len="med"/>
            </a:ln>
          </p:spPr>
        </p:sp>
        <p:sp>
          <p:nvSpPr>
            <p:cNvPr id="77" name="直接连接符 76"/>
            <p:cNvSpPr/>
            <p:nvPr/>
          </p:nvSpPr>
          <p:spPr>
            <a:xfrm flipH="1">
              <a:off x="2447" y="3134"/>
              <a:ext cx="78" cy="0"/>
            </a:xfrm>
            <a:prstGeom prst="line">
              <a:avLst/>
            </a:prstGeom>
            <a:ln w="15875" cap="flat" cmpd="sng">
              <a:solidFill>
                <a:srgbClr val="FFFFFF">
                  <a:alpha val="80000"/>
                </a:srgbClr>
              </a:solidFill>
              <a:prstDash val="solid"/>
              <a:headEnd type="none" w="med" len="med"/>
              <a:tailEnd type="none" w="med" len="med"/>
            </a:ln>
          </p:spPr>
        </p:sp>
        <p:sp>
          <p:nvSpPr>
            <p:cNvPr id="78" name="直接连接符 77"/>
            <p:cNvSpPr/>
            <p:nvPr/>
          </p:nvSpPr>
          <p:spPr>
            <a:xfrm flipH="1">
              <a:off x="2467" y="3154"/>
              <a:ext cx="48" cy="0"/>
            </a:xfrm>
            <a:prstGeom prst="line">
              <a:avLst/>
            </a:prstGeom>
            <a:ln w="15875" cap="flat" cmpd="sng">
              <a:solidFill>
                <a:srgbClr val="FFFFFF">
                  <a:alpha val="80000"/>
                </a:srgbClr>
              </a:solidFill>
              <a:prstDash val="solid"/>
              <a:headEnd type="none" w="med" len="med"/>
              <a:tailEnd type="none" w="med" len="med"/>
            </a:ln>
          </p:spPr>
        </p:sp>
        <p:sp>
          <p:nvSpPr>
            <p:cNvPr id="79" name="直接连接符 78"/>
            <p:cNvSpPr/>
            <p:nvPr/>
          </p:nvSpPr>
          <p:spPr>
            <a:xfrm flipH="1">
              <a:off x="2480" y="3216"/>
              <a:ext cx="34" cy="0"/>
            </a:xfrm>
            <a:prstGeom prst="line">
              <a:avLst/>
            </a:prstGeom>
            <a:ln w="15875" cap="flat" cmpd="sng">
              <a:solidFill>
                <a:srgbClr val="FFFFFF">
                  <a:alpha val="80000"/>
                </a:srgbClr>
              </a:solidFill>
              <a:prstDash val="solid"/>
              <a:headEnd type="none" w="med" len="med"/>
              <a:tailEnd type="none" w="med" len="med"/>
            </a:ln>
          </p:spPr>
        </p:sp>
      </p:grpSp>
      <p:grpSp>
        <p:nvGrpSpPr>
          <p:cNvPr id="17" name="组合 87"/>
          <p:cNvGrpSpPr/>
          <p:nvPr/>
        </p:nvGrpSpPr>
        <p:grpSpPr>
          <a:xfrm>
            <a:off x="3736975" y="5284788"/>
            <a:ext cx="365125" cy="282575"/>
            <a:chOff x="1298" y="1792"/>
            <a:chExt cx="300" cy="234"/>
          </a:xfrm>
        </p:grpSpPr>
        <p:sp>
          <p:nvSpPr>
            <p:cNvPr id="89" name="直接连接符 88"/>
            <p:cNvSpPr/>
            <p:nvPr/>
          </p:nvSpPr>
          <p:spPr>
            <a:xfrm flipV="1">
              <a:off x="1523" y="1792"/>
              <a:ext cx="0" cy="60"/>
            </a:xfrm>
            <a:prstGeom prst="line">
              <a:avLst/>
            </a:prstGeom>
            <a:ln w="57150" cap="flat" cmpd="sng">
              <a:solidFill>
                <a:srgbClr val="FFFFFF"/>
              </a:solidFill>
              <a:prstDash val="solid"/>
              <a:headEnd type="none" w="med" len="med"/>
              <a:tailEnd type="none" w="med" len="med"/>
            </a:ln>
          </p:spPr>
        </p:sp>
        <p:sp>
          <p:nvSpPr>
            <p:cNvPr id="90" name="矩形 89"/>
            <p:cNvSpPr/>
            <p:nvPr/>
          </p:nvSpPr>
          <p:spPr>
            <a:xfrm>
              <a:off x="1428" y="1961"/>
              <a:ext cx="43" cy="57"/>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91" name="矩形 90"/>
            <p:cNvSpPr/>
            <p:nvPr/>
          </p:nvSpPr>
          <p:spPr>
            <a:xfrm>
              <a:off x="1384"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92" name="矩形 91"/>
            <p:cNvSpPr/>
            <p:nvPr/>
          </p:nvSpPr>
          <p:spPr>
            <a:xfrm>
              <a:off x="1488"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93" name="上箭头 92"/>
            <p:cNvSpPr/>
            <p:nvPr/>
          </p:nvSpPr>
          <p:spPr>
            <a:xfrm>
              <a:off x="1298" y="1802"/>
              <a:ext cx="300" cy="224"/>
            </a:xfrm>
            <a:prstGeom prst="upArrow">
              <a:avLst>
                <a:gd name="adj1" fmla="val 63675"/>
                <a:gd name="adj2" fmla="val 44657"/>
              </a:avLst>
            </a:prstGeom>
            <a:solidFill>
              <a:srgbClr val="FFFFFF">
                <a:alpha val="35001"/>
              </a:srgbClr>
            </a:solidFill>
            <a:ln w="28575" cap="flat" cmpd="sng">
              <a:solidFill>
                <a:srgbClr val="FFFFFF"/>
              </a:solidFill>
              <a:prstDash val="solid"/>
              <a:miter/>
              <a:headEnd type="none" w="med" len="med"/>
              <a:tailEnd type="none" w="med" len="med"/>
            </a:ln>
          </p:spPr>
          <p:txBody>
            <a:bodyPr/>
            <a:lstStyle/>
            <a:p>
              <a:endParaRPr lang="zh-CN" altLang="en-US"/>
            </a:p>
          </p:txBody>
        </p:sp>
      </p:grpSp>
      <p:sp>
        <p:nvSpPr>
          <p:cNvPr id="100" name="矩形 99"/>
          <p:cNvSpPr/>
          <p:nvPr/>
        </p:nvSpPr>
        <p:spPr>
          <a:xfrm>
            <a:off x="1537970" y="1685290"/>
            <a:ext cx="9122410" cy="105981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108"/>
          <p:cNvSpPr txBox="1"/>
          <p:nvPr/>
        </p:nvSpPr>
        <p:spPr>
          <a:xfrm>
            <a:off x="4816475" y="1494155"/>
            <a:ext cx="2068830" cy="398780"/>
          </a:xfrm>
          <a:prstGeom prst="rect">
            <a:avLst/>
          </a:prstGeom>
          <a:solidFill>
            <a:srgbClr val="FBE5D6"/>
          </a:solidFill>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CN" altLang="en-US" sz="2000" b="1">
                <a:solidFill>
                  <a:srgbClr val="FF0000"/>
                </a:solidFill>
                <a:latin typeface="微软雅黑" panose="020B0503020204020204" charset="-122"/>
                <a:ea typeface="微软雅黑" panose="020B0503020204020204" charset="-122"/>
              </a:rPr>
              <a:t>一框式检索</a:t>
            </a:r>
          </a:p>
        </p:txBody>
      </p:sp>
      <p:sp>
        <p:nvSpPr>
          <p:cNvPr id="7" name="文本框 6"/>
          <p:cNvSpPr txBox="1"/>
          <p:nvPr/>
        </p:nvSpPr>
        <p:spPr>
          <a:xfrm>
            <a:off x="422275" y="1065530"/>
            <a:ext cx="431165" cy="5687695"/>
          </a:xfrm>
          <a:prstGeom prst="rect">
            <a:avLst/>
          </a:prstGeom>
          <a:noFill/>
        </p:spPr>
        <p:txBody>
          <a:bodyPr vert="eaVert" wrap="square" rtlCol="0">
            <a:spAutoFit/>
          </a:bodyPr>
          <a:lstStyle/>
          <a:p>
            <a:pPr algn="l">
              <a:lnSpc>
                <a:spcPct val="90000"/>
              </a:lnSpc>
              <a:buClr>
                <a:srgbClr val="000000"/>
              </a:buClr>
            </a:pPr>
            <a:r>
              <a:rPr lang="zh-CN" altLang="en-US" b="1" dirty="0">
                <a:solidFill>
                  <a:srgbClr val="2F5597"/>
                </a:solidFill>
                <a:latin typeface="微软雅黑" panose="020B0503020204020204" charset="-122"/>
                <a:ea typeface="微软雅黑" panose="020B0503020204020204" charset="-122"/>
                <a:sym typeface="+mn-ea"/>
              </a:rPr>
              <a:t>检</a:t>
            </a:r>
            <a:r>
              <a:rPr lang="zh-CN" altLang="en-US" b="1" dirty="0">
                <a:solidFill>
                  <a:srgbClr val="2F5597"/>
                </a:solidFill>
                <a:latin typeface="微软雅黑" panose="020B0503020204020204" charset="-122"/>
                <a:ea typeface="微软雅黑" panose="020B0503020204020204" charset="-122"/>
                <a:cs typeface="+mj-cs"/>
                <a:sym typeface="+mn-ea"/>
              </a:rPr>
              <a:t>索</a:t>
            </a:r>
            <a:r>
              <a:rPr lang="zh-CN" altLang="en-US" b="1" dirty="0">
                <a:solidFill>
                  <a:srgbClr val="2F5597"/>
                </a:solidFill>
                <a:latin typeface="微软雅黑" panose="020B0503020204020204" charset="-122"/>
                <a:ea typeface="微软雅黑" panose="020B0503020204020204" charset="-122"/>
                <a:cs typeface="+mj-cs"/>
              </a:rPr>
              <a:t>类型</a:t>
            </a:r>
            <a:r>
              <a:rPr lang="en-US" altLang="zh-CN" b="1" dirty="0">
                <a:solidFill>
                  <a:srgbClr val="2F5597"/>
                </a:solidFill>
                <a:latin typeface="微软雅黑" panose="020B0503020204020204" charset="-122"/>
                <a:ea typeface="微软雅黑" panose="020B0503020204020204" charset="-122"/>
                <a:cs typeface="+mj-cs"/>
              </a:rPr>
              <a:t>—</a:t>
            </a:r>
            <a:r>
              <a:rPr lang="zh-CN" altLang="en-US" b="1" dirty="0">
                <a:solidFill>
                  <a:srgbClr val="FD6E0F"/>
                </a:solidFill>
                <a:latin typeface="微软雅黑" panose="020B0503020204020204" charset="-122"/>
                <a:ea typeface="微软雅黑" panose="020B0503020204020204" charset="-122"/>
                <a:cs typeface="+mj-cs"/>
              </a:rPr>
              <a:t>文献检索、知识元检索、引文检索</a:t>
            </a:r>
          </a:p>
        </p:txBody>
      </p:sp>
      <p:pic>
        <p:nvPicPr>
          <p:cNvPr id="13" name="图片 12"/>
          <p:cNvPicPr>
            <a:picLocks noChangeAspect="1"/>
          </p:cNvPicPr>
          <p:nvPr/>
        </p:nvPicPr>
        <p:blipFill>
          <a:blip r:embed="rId3" cstate="print"/>
          <a:stretch>
            <a:fillRect/>
          </a:stretch>
        </p:blipFill>
        <p:spPr>
          <a:xfrm>
            <a:off x="1480185" y="2762250"/>
            <a:ext cx="9180195" cy="1149985"/>
          </a:xfrm>
          <a:prstGeom prst="rect">
            <a:avLst/>
          </a:prstGeom>
        </p:spPr>
      </p:pic>
      <p:pic>
        <p:nvPicPr>
          <p:cNvPr id="15" name="图片 14"/>
          <p:cNvPicPr>
            <a:picLocks noChangeAspect="1"/>
          </p:cNvPicPr>
          <p:nvPr/>
        </p:nvPicPr>
        <p:blipFill>
          <a:blip r:embed="rId4" cstate="print"/>
          <a:stretch>
            <a:fillRect/>
          </a:stretch>
        </p:blipFill>
        <p:spPr>
          <a:xfrm>
            <a:off x="1492250" y="3892550"/>
            <a:ext cx="9187815" cy="1178560"/>
          </a:xfrm>
          <a:prstGeom prst="rect">
            <a:avLst/>
          </a:prstGeom>
        </p:spPr>
      </p:pic>
      <p:pic>
        <p:nvPicPr>
          <p:cNvPr id="16" name="图片 15"/>
          <p:cNvPicPr>
            <a:picLocks noChangeAspect="1"/>
          </p:cNvPicPr>
          <p:nvPr/>
        </p:nvPicPr>
        <p:blipFill>
          <a:blip r:embed="rId5" cstate="print"/>
          <a:stretch>
            <a:fillRect/>
          </a:stretch>
        </p:blipFill>
        <p:spPr>
          <a:xfrm>
            <a:off x="967105" y="5149850"/>
            <a:ext cx="10238105" cy="1679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barn(inVertical)">
                                      <p:cBhvr>
                                        <p:cTn id="10" dur="500"/>
                                        <p:tgtEl>
                                          <p:spTgt spid="10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9" grpId="0" bldLvl="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264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2643"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59" name="Group 4"/>
          <p:cNvGrpSpPr/>
          <p:nvPr/>
        </p:nvGrpSpPr>
        <p:grpSpPr bwMode="auto">
          <a:xfrm>
            <a:off x="1812714" y="1889726"/>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5" name="文本框 4"/>
          <p:cNvSpPr txBox="1">
            <a:spLocks noChangeArrowheads="1"/>
          </p:cNvSpPr>
          <p:nvPr/>
        </p:nvSpPr>
        <p:spPr bwMode="auto">
          <a:xfrm>
            <a:off x="3738563" y="1985963"/>
            <a:ext cx="696912" cy="400050"/>
          </a:xfrm>
          <a:prstGeom prst="rect">
            <a:avLst/>
          </a:prstGeom>
          <a:noFill/>
          <a:ln w="9525">
            <a:noFill/>
            <a:miter lim="800000"/>
          </a:ln>
        </p:spPr>
        <p:txBody>
          <a:bodyPr wrap="none">
            <a:spAutoFit/>
          </a:bodyPr>
          <a:lstStyle/>
          <a:p>
            <a:pPr>
              <a:buFont typeface="Arial" panose="020B0604020202020204" pitchFamily="34" charset="0"/>
              <a:buNone/>
            </a:pPr>
            <a:r>
              <a:rPr lang="zh-CN" altLang="zh-CN" sz="2000">
                <a:solidFill>
                  <a:srgbClr val="203864"/>
                </a:solidFill>
                <a:latin typeface="Arial" panose="020B0604020202020204" pitchFamily="34" charset="0"/>
                <a:ea typeface="微软雅黑" panose="020B0503020204020204" pitchFamily="34" charset="-122"/>
                <a:sym typeface="黑体" panose="02010609060101010101" pitchFamily="49" charset="-122"/>
              </a:rPr>
              <a:t>小结</a:t>
            </a:r>
          </a:p>
        </p:txBody>
      </p:sp>
      <p:sp>
        <p:nvSpPr>
          <p:cNvPr id="6" name="椭圆 5"/>
          <p:cNvSpPr/>
          <p:nvPr/>
        </p:nvSpPr>
        <p:spPr>
          <a:xfrm>
            <a:off x="88900" y="3829050"/>
            <a:ext cx="969963" cy="9159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r>
              <a:rPr lang="zh-CN" altLang="en-US" sz="2275" b="1" noProof="1"/>
              <a:t>文献</a:t>
            </a:r>
          </a:p>
        </p:txBody>
      </p:sp>
      <p:sp>
        <p:nvSpPr>
          <p:cNvPr id="31" name="椭圆 30"/>
          <p:cNvSpPr/>
          <p:nvPr/>
        </p:nvSpPr>
        <p:spPr>
          <a:xfrm>
            <a:off x="10191750" y="3429000"/>
            <a:ext cx="1849438" cy="177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r>
              <a:rPr lang="zh-CN" altLang="en-US" sz="2275" b="1" noProof="1"/>
              <a:t>系列学习成果</a:t>
            </a:r>
          </a:p>
        </p:txBody>
      </p:sp>
      <p:sp>
        <p:nvSpPr>
          <p:cNvPr id="32" name="矩形 31"/>
          <p:cNvSpPr/>
          <p:nvPr/>
        </p:nvSpPr>
        <p:spPr>
          <a:xfrm>
            <a:off x="1200150" y="5418138"/>
            <a:ext cx="5962650" cy="95408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sym typeface="+mn-ea"/>
              </a:rPr>
              <a:t>由</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薄</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sym typeface="+mn-ea"/>
              </a:rPr>
              <a:t>读</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厚</a:t>
            </a:r>
            <a:r>
              <a:rPr lang="en-US" altLang="zh-CN"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
        <p:nvSpPr>
          <p:cNvPr id="36" name="直接连接符 35"/>
          <p:cNvSpPr/>
          <p:nvPr/>
        </p:nvSpPr>
        <p:spPr>
          <a:xfrm flipH="1" flipV="1">
            <a:off x="5973763" y="2732088"/>
            <a:ext cx="7937" cy="696912"/>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7" name="直接连接符 36"/>
          <p:cNvSpPr/>
          <p:nvPr/>
        </p:nvSpPr>
        <p:spPr>
          <a:xfrm flipH="1" flipV="1">
            <a:off x="7737475" y="2701925"/>
            <a:ext cx="7938" cy="695325"/>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grpSp>
        <p:nvGrpSpPr>
          <p:cNvPr id="38" name="Group 4"/>
          <p:cNvGrpSpPr/>
          <p:nvPr/>
        </p:nvGrpSpPr>
        <p:grpSpPr bwMode="auto">
          <a:xfrm>
            <a:off x="5225802" y="1889467"/>
            <a:ext cx="1655445" cy="619125"/>
            <a:chOff x="1771" y="1883"/>
            <a:chExt cx="1326" cy="298"/>
          </a:xfrm>
          <a:solidFill>
            <a:schemeClr val="accent1">
              <a:lumMod val="75000"/>
            </a:schemeClr>
          </a:solidFill>
        </p:grpSpPr>
        <p:sp>
          <p:nvSpPr>
            <p:cNvPr id="39" name="Rectangle 5"/>
            <p:cNvSpPr>
              <a:spLocks noChangeArrowheads="1"/>
            </p:cNvSpPr>
            <p:nvPr/>
          </p:nvSpPr>
          <p:spPr bwMode="invGray">
            <a:xfrm>
              <a:off x="1771" y="1883"/>
              <a:ext cx="1205" cy="298"/>
            </a:xfrm>
            <a:prstGeom prst="rect">
              <a:avLst/>
            </a:prstGeom>
          </p:spPr>
          <p:style>
            <a:lnRef idx="3">
              <a:schemeClr val="lt1"/>
            </a:lnRef>
            <a:fillRef idx="1">
              <a:schemeClr val="accent4"/>
            </a:fillRef>
            <a:effectRef idx="1">
              <a:schemeClr val="accent4"/>
            </a:effectRef>
            <a:fontRef idx="minor">
              <a:schemeClr val="lt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整理结论</a:t>
              </a:r>
            </a:p>
          </p:txBody>
        </p:sp>
        <p:sp>
          <p:nvSpPr>
            <p:cNvPr id="42" name="AutoShape 6"/>
            <p:cNvSpPr>
              <a:spLocks noChangeArrowheads="1"/>
            </p:cNvSpPr>
            <p:nvPr/>
          </p:nvSpPr>
          <p:spPr bwMode="invGray">
            <a:xfrm rot="5400000">
              <a:off x="2967" y="1972"/>
              <a:ext cx="139" cy="120"/>
            </a:xfrm>
            <a:prstGeom prst="triangle">
              <a:avLst>
                <a:gd name="adj" fmla="val 50000"/>
              </a:avLst>
            </a:prstGeom>
          </p:spPr>
          <p:style>
            <a:lnRef idx="3">
              <a:schemeClr val="lt1"/>
            </a:lnRef>
            <a:fillRef idx="1">
              <a:schemeClr val="accent4"/>
            </a:fillRef>
            <a:effectRef idx="1">
              <a:schemeClr val="accent4"/>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64" name="Group 4"/>
          <p:cNvGrpSpPr/>
          <p:nvPr/>
        </p:nvGrpSpPr>
        <p:grpSpPr bwMode="auto">
          <a:xfrm>
            <a:off x="6937375" y="1889718"/>
            <a:ext cx="1655445" cy="619125"/>
            <a:chOff x="404" y="1936"/>
            <a:chExt cx="1326" cy="298"/>
          </a:xfrm>
          <a:solidFill>
            <a:schemeClr val="accent1">
              <a:lumMod val="75000"/>
            </a:schemeClr>
          </a:solidFill>
        </p:grpSpPr>
        <p:sp>
          <p:nvSpPr>
            <p:cNvPr id="65" name="Rectangle 5"/>
            <p:cNvSpPr>
              <a:spLocks noChangeArrowheads="1"/>
            </p:cNvSpPr>
            <p:nvPr/>
          </p:nvSpPr>
          <p:spPr bwMode="invGray">
            <a:xfrm>
              <a:off x="404" y="1936"/>
              <a:ext cx="1205" cy="298"/>
            </a:xfrm>
            <a:prstGeom prst="rect">
              <a:avLst/>
            </a:prstGeom>
          </p:spPr>
          <p:style>
            <a:lnRef idx="1">
              <a:schemeClr val="accent6"/>
            </a:lnRef>
            <a:fillRef idx="2">
              <a:schemeClr val="accent6"/>
            </a:fillRef>
            <a:effectRef idx="1">
              <a:schemeClr val="accent6"/>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沟通交流</a:t>
              </a:r>
            </a:p>
          </p:txBody>
        </p:sp>
        <p:sp>
          <p:nvSpPr>
            <p:cNvPr id="66" name="AutoShape 6"/>
            <p:cNvSpPr>
              <a:spLocks noChangeArrowheads="1"/>
            </p:cNvSpPr>
            <p:nvPr/>
          </p:nvSpPr>
          <p:spPr bwMode="invGray">
            <a:xfrm rot="5400000">
              <a:off x="1600" y="2025"/>
              <a:ext cx="139" cy="120"/>
            </a:xfrm>
            <a:prstGeom prst="triangle">
              <a:avLst>
                <a:gd name="adj" fmla="val 50000"/>
              </a:avLst>
            </a:prstGeom>
          </p:spPr>
          <p:style>
            <a:lnRef idx="1">
              <a:schemeClr val="accent6"/>
            </a:lnRef>
            <a:fillRef idx="2">
              <a:schemeClr val="accent6"/>
            </a:fillRef>
            <a:effectRef idx="1">
              <a:schemeClr val="accent6"/>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bwMode="auto">
          <a:xfrm>
            <a:off x="1271588" y="3402013"/>
            <a:ext cx="8697912" cy="1803400"/>
            <a:chOff x="1890" y="5350"/>
            <a:chExt cx="13698" cy="2840"/>
          </a:xfrm>
        </p:grpSpPr>
        <p:grpSp>
          <p:nvGrpSpPr>
            <p:cNvPr id="112659" name="组合 7"/>
            <p:cNvGrpSpPr/>
            <p:nvPr/>
          </p:nvGrpSpPr>
          <p:grpSpPr bwMode="auto">
            <a:xfrm>
              <a:off x="1890" y="5350"/>
              <a:ext cx="11477" cy="2840"/>
              <a:chOff x="2871" y="3726"/>
              <a:chExt cx="15066" cy="2840"/>
            </a:xfrm>
          </p:grpSpPr>
          <p:sp>
            <p:nvSpPr>
              <p:cNvPr id="17" name="矩形 15"/>
              <p:cNvSpPr>
                <a:spLocks noChangeArrowheads="1"/>
              </p:cNvSpPr>
              <p:nvPr/>
            </p:nvSpPr>
            <p:spPr bwMode="auto">
              <a:xfrm>
                <a:off x="2871" y="3731"/>
                <a:ext cx="1917" cy="2792"/>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1</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t>框架式粗读</a:t>
                </a:r>
              </a:p>
            </p:txBody>
          </p:sp>
          <p:sp>
            <p:nvSpPr>
              <p:cNvPr id="21" name="矩形 15"/>
              <p:cNvSpPr>
                <a:spLocks noChangeArrowheads="1"/>
              </p:cNvSpPr>
              <p:nvPr/>
            </p:nvSpPr>
            <p:spPr bwMode="auto">
              <a:xfrm>
                <a:off x="5772" y="3726"/>
                <a:ext cx="1884" cy="2792"/>
              </a:xfrm>
              <a:prstGeom prst="rect">
                <a:avLst/>
              </a:prstGeom>
              <a:solidFill>
                <a:schemeClr val="accent4">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2</a:t>
                </a:r>
                <a:r>
                  <a:rPr lang="zh-CN" altLang="en-US" sz="1875" noProof="1"/>
                  <a:t>）</a:t>
                </a:r>
                <a:r>
                  <a:rPr lang="zh-CN" altLang="en-US" sz="1875" dirty="0"/>
                  <a:t/>
                </a:r>
                <a:br>
                  <a:rPr lang="zh-CN" altLang="en-US" sz="1875" dirty="0"/>
                </a:br>
                <a:r>
                  <a:rPr lang="zh-CN" altLang="en-US" sz="1875" noProof="1"/>
                  <a:t>分章节段落的细读</a:t>
                </a:r>
              </a:p>
            </p:txBody>
          </p:sp>
          <p:sp>
            <p:nvSpPr>
              <p:cNvPr id="33" name="矩形 15"/>
              <p:cNvSpPr>
                <a:spLocks noChangeArrowheads="1"/>
              </p:cNvSpPr>
              <p:nvPr/>
            </p:nvSpPr>
            <p:spPr bwMode="auto">
              <a:xfrm>
                <a:off x="8506" y="3726"/>
                <a:ext cx="2114" cy="2792"/>
              </a:xfrm>
              <a:prstGeom prst="rect">
                <a:avLst/>
              </a:prstGeom>
              <a:solidFill>
                <a:schemeClr val="accent5">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zh-CN" sz="1875" noProof="1">
                    <a:sym typeface="+mn-ea"/>
                  </a:rPr>
                  <a:t>（</a:t>
                </a:r>
                <a:r>
                  <a:rPr lang="en-US" altLang="zh-CN" sz="1875" noProof="1">
                    <a:sym typeface="+mn-ea"/>
                  </a:rPr>
                  <a:t>4</a:t>
                </a:r>
                <a:r>
                  <a:rPr lang="zh-CN" altLang="zh-CN" sz="1875" noProof="1">
                    <a:sym typeface="+mn-ea"/>
                  </a:rPr>
                  <a:t>）</a:t>
                </a:r>
                <a:endParaRPr lang="zh-CN" altLang="en-US" sz="1875" noProof="1"/>
              </a:p>
              <a:p>
                <a:pPr algn="ctr" fontAlgn="auto">
                  <a:lnSpc>
                    <a:spcPct val="100000"/>
                  </a:lnSpc>
                  <a:spcBef>
                    <a:spcPct val="0"/>
                  </a:spcBef>
                  <a:buFont typeface="Arial" panose="020B0604020202020204" pitchFamily="34" charset="0"/>
                  <a:buNone/>
                  <a:defRPr/>
                </a:pPr>
                <a:r>
                  <a:rPr lang="zh-CN" altLang="en-US" sz="1875" noProof="1"/>
                  <a:t>关联知识内容的拓展学习</a:t>
                </a:r>
              </a:p>
            </p:txBody>
          </p:sp>
          <p:sp>
            <p:nvSpPr>
              <p:cNvPr id="22" name="矩形 15"/>
              <p:cNvSpPr>
                <a:spLocks noChangeArrowheads="1"/>
              </p:cNvSpPr>
              <p:nvPr/>
            </p:nvSpPr>
            <p:spPr bwMode="auto">
              <a:xfrm>
                <a:off x="11394" y="3776"/>
                <a:ext cx="2711" cy="2790"/>
              </a:xfrm>
              <a:prstGeom prst="rect">
                <a:avLst/>
              </a:prstGeom>
              <a:solidFill>
                <a:schemeClr val="accent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3</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记学习笔记、做文摘、形成自己的学习成果</a:t>
                </a:r>
                <a:endParaRPr lang="zh-CN" altLang="en-US" sz="1875" noProof="1"/>
              </a:p>
            </p:txBody>
          </p:sp>
          <p:sp>
            <p:nvSpPr>
              <p:cNvPr id="23" name="矩形 15"/>
              <p:cNvSpPr>
                <a:spLocks noChangeArrowheads="1"/>
              </p:cNvSpPr>
              <p:nvPr/>
            </p:nvSpPr>
            <p:spPr bwMode="auto">
              <a:xfrm>
                <a:off x="14942" y="3758"/>
                <a:ext cx="2996" cy="2793"/>
              </a:xfrm>
              <a:prstGeom prst="rect">
                <a:avLst/>
              </a:prstGeom>
              <a:solidFill>
                <a:schemeClr val="accent5">
                  <a:lumMod val="40000"/>
                  <a:lumOff val="60000"/>
                </a:schemeClr>
              </a:solidFill>
            </p:spPr>
            <p:style>
              <a:lnRef idx="1">
                <a:schemeClr val="accent6"/>
              </a:lnRef>
              <a:fillRef idx="3">
                <a:schemeClr val="accent6"/>
              </a:fillRef>
              <a:effectRef idx="2">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sym typeface="+mn-ea"/>
                  </a:rPr>
                  <a:t>（</a:t>
                </a:r>
                <a:r>
                  <a:rPr lang="en-US" altLang="zh-CN" sz="1875" noProof="1">
                    <a:sym typeface="+mn-ea"/>
                  </a:rPr>
                  <a:t>5</a:t>
                </a:r>
                <a:r>
                  <a:rPr lang="zh-CN" altLang="en-US" sz="1875" noProof="1">
                    <a:sym typeface="+mn-ea"/>
                  </a:rPr>
                  <a:t>）</a:t>
                </a:r>
              </a:p>
              <a:p>
                <a:pPr fontAlgn="auto">
                  <a:lnSpc>
                    <a:spcPct val="100000"/>
                  </a:lnSpc>
                  <a:spcBef>
                    <a:spcPct val="0"/>
                  </a:spcBef>
                  <a:buFont typeface="Arial" panose="020B0604020202020204" pitchFamily="34" charset="0"/>
                  <a:buNone/>
                  <a:defRPr/>
                </a:pPr>
                <a:r>
                  <a:rPr lang="zh-CN" altLang="en-US" sz="1875" noProof="1">
                    <a:sym typeface="+mn-ea"/>
                  </a:rPr>
                  <a:t>与同</a:t>
                </a:r>
                <a:r>
                  <a:rPr lang="en-US" altLang="zh-CN" sz="1875" noProof="1">
                    <a:sym typeface="+mn-ea"/>
                  </a:rPr>
                  <a:t>“</a:t>
                </a:r>
                <a:r>
                  <a:rPr lang="zh-CN" altLang="en-US" sz="1875" noProof="1">
                    <a:sym typeface="+mn-ea"/>
                  </a:rPr>
                  <a:t>学</a:t>
                </a:r>
                <a:r>
                  <a:rPr lang="en-US" altLang="zh-CN" sz="1875" noProof="1">
                    <a:sym typeface="+mn-ea"/>
                  </a:rPr>
                  <a:t>”</a:t>
                </a:r>
                <a:r>
                  <a:rPr lang="zh-CN" altLang="en-US" sz="1875" noProof="1">
                    <a:sym typeface="+mn-ea"/>
                  </a:rPr>
                  <a:t>之人沟通交流、分享研讨，做评判性思考</a:t>
                </a:r>
                <a:endParaRPr lang="zh-CN" altLang="en-US" sz="1875" noProof="1"/>
              </a:p>
            </p:txBody>
          </p:sp>
          <p:cxnSp>
            <p:nvCxnSpPr>
              <p:cNvPr id="26" name="直接箭头连接符 25"/>
              <p:cNvCxnSpPr>
                <a:stCxn id="17" idx="3"/>
              </p:cNvCxnSpPr>
              <p:nvPr/>
            </p:nvCxnSpPr>
            <p:spPr>
              <a:xfrm>
                <a:off x="4788" y="5126"/>
                <a:ext cx="712" cy="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7" idx="3"/>
              </p:cNvCxnSpPr>
              <p:nvPr/>
            </p:nvCxnSpPr>
            <p:spPr>
              <a:xfrm>
                <a:off x="7656" y="5121"/>
                <a:ext cx="8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17" idx="3"/>
              </p:cNvCxnSpPr>
              <p:nvPr/>
            </p:nvCxnSpPr>
            <p:spPr>
              <a:xfrm>
                <a:off x="10643" y="5126"/>
                <a:ext cx="775" cy="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7" idx="3"/>
              </p:cNvCxnSpPr>
              <p:nvPr/>
            </p:nvCxnSpPr>
            <p:spPr>
              <a:xfrm>
                <a:off x="14105" y="5121"/>
                <a:ext cx="8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40" name="直接箭头连接符 39"/>
            <p:cNvCxnSpPr>
              <a:stCxn id="23" idx="3"/>
            </p:cNvCxnSpPr>
            <p:nvPr/>
          </p:nvCxnSpPr>
          <p:spPr>
            <a:xfrm flipV="1">
              <a:off x="13368" y="6752"/>
              <a:ext cx="563" cy="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矩形 15"/>
            <p:cNvSpPr>
              <a:spLocks noChangeArrowheads="1"/>
            </p:cNvSpPr>
            <p:nvPr/>
          </p:nvSpPr>
          <p:spPr bwMode="auto">
            <a:xfrm>
              <a:off x="13933" y="5365"/>
              <a:ext cx="1655" cy="28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6</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学习成果的系统梳理</a:t>
              </a:r>
              <a:endParaRPr lang="zh-CN" altLang="en-US" sz="1875" noProof="1"/>
            </a:p>
          </p:txBody>
        </p:sp>
      </p:grpSp>
      <p:sp>
        <p:nvSpPr>
          <p:cNvPr id="44" name="直接连接符 43"/>
          <p:cNvSpPr/>
          <p:nvPr/>
        </p:nvSpPr>
        <p:spPr>
          <a:xfrm flipH="1" flipV="1">
            <a:off x="9369425" y="2701925"/>
            <a:ext cx="7938" cy="695325"/>
          </a:xfrm>
          <a:prstGeom prst="line">
            <a:avLst/>
          </a:prstGeom>
          <a:ln w="28575"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74" name="Rectangle 5"/>
          <p:cNvSpPr>
            <a:spLocks noChangeArrowheads="1"/>
          </p:cNvSpPr>
          <p:nvPr/>
        </p:nvSpPr>
        <p:spPr bwMode="invGray">
          <a:xfrm>
            <a:off x="8694738" y="1889125"/>
            <a:ext cx="1497012" cy="619125"/>
          </a:xfrm>
          <a:prstGeom prst="rect">
            <a:avLst/>
          </a:prstGeom>
        </p:spPr>
        <p:style>
          <a:lnRef idx="1">
            <a:schemeClr val="accent5"/>
          </a:lnRef>
          <a:fillRef idx="2">
            <a:schemeClr val="accent5"/>
          </a:fillRef>
          <a:effectRef idx="1">
            <a:schemeClr val="accent5"/>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完善梳理</a:t>
            </a:r>
          </a:p>
        </p:txBody>
      </p:sp>
      <p:sp>
        <p:nvSpPr>
          <p:cNvPr id="45" name="矩形 44"/>
          <p:cNvSpPr/>
          <p:nvPr/>
        </p:nvSpPr>
        <p:spPr>
          <a:xfrm>
            <a:off x="7662863" y="5418138"/>
            <a:ext cx="2235200" cy="95408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sym typeface="+mn-ea"/>
              </a:rPr>
              <a:t>由</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厚</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sym typeface="+mn-ea"/>
              </a:rPr>
              <a:t>读</a:t>
            </a:r>
            <a:r>
              <a:rPr lang="en-US" altLang="zh-CN" sz="2135" b="1" noProof="1">
                <a:solidFill>
                  <a:prstClr val="white"/>
                </a:solidFill>
                <a:latin typeface="微软雅黑" panose="020B0503020204020204" pitchFamily="34" charset="-122"/>
                <a:ea typeface="微软雅黑" panose="020B0503020204020204" pitchFamily="34" charset="-122"/>
              </a:rPr>
              <a:t>“</a:t>
            </a:r>
            <a:r>
              <a:rPr lang="zh-CN" altLang="en-US" sz="2135" b="1" noProof="1">
                <a:solidFill>
                  <a:prstClr val="white"/>
                </a:solidFill>
                <a:latin typeface="微软雅黑" panose="020B0503020204020204" pitchFamily="34" charset="-122"/>
                <a:ea typeface="微软雅黑" panose="020B0503020204020204" pitchFamily="34" charset="-122"/>
              </a:rPr>
              <a:t>薄</a:t>
            </a:r>
            <a:r>
              <a:rPr lang="en-US" altLang="zh-CN"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
        <p:nvSpPr>
          <p:cNvPr id="46" name="右箭头 45"/>
          <p:cNvSpPr/>
          <p:nvPr/>
        </p:nvSpPr>
        <p:spPr>
          <a:xfrm>
            <a:off x="7162800" y="5711825"/>
            <a:ext cx="500063" cy="3667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buFont typeface="Arial" panose="020B0604020202020204" pitchFamily="34" charset="0"/>
              <a:buNone/>
              <a:defRPr/>
            </a:pPr>
            <a:endParaRPr lang="zh-CN" altLang="en-US" sz="135" noProof="1"/>
          </a:p>
        </p:txBody>
      </p:sp>
      <p:grpSp>
        <p:nvGrpSpPr>
          <p:cNvPr id="15" name="Group 4"/>
          <p:cNvGrpSpPr/>
          <p:nvPr/>
        </p:nvGrpSpPr>
        <p:grpSpPr bwMode="auto">
          <a:xfrm>
            <a:off x="88900" y="1890140"/>
            <a:ext cx="1655445" cy="619125"/>
            <a:chOff x="404" y="1936"/>
            <a:chExt cx="1326" cy="298"/>
          </a:xfrm>
          <a:solidFill>
            <a:schemeClr val="accent1">
              <a:lumMod val="75000"/>
            </a:schemeClr>
          </a:solidFill>
        </p:grpSpPr>
        <p:sp>
          <p:nvSpPr>
            <p:cNvPr id="16"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8"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0-#ppt_w/2"/>
                                          </p:val>
                                        </p:tav>
                                        <p:tav tm="100000">
                                          <p:val>
                                            <p:strVal val="#ppt_x"/>
                                          </p:val>
                                        </p:tav>
                                      </p:tavLst>
                                    </p:anim>
                                    <p:anim calcmode="lin" valueType="num">
                                      <p:cBhvr additive="base">
                                        <p:cTn id="14" dur="500" fill="hold"/>
                                        <p:tgtEl>
                                          <p:spTgt spid="59"/>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ppt_x</p:attrName>
                                        </p:attrNameLst>
                                      </p:cBhvr>
                                      <p:tavLst>
                                        <p:tav tm="0">
                                          <p:val>
                                            <p:strVal val="1+#ppt_w/2"/>
                                          </p:val>
                                        </p:tav>
                                        <p:tav tm="100000">
                                          <p:val>
                                            <p:strVal val="#ppt_x"/>
                                          </p:val>
                                        </p:tav>
                                      </p:tavLst>
                                    </p:anim>
                                    <p:anim calcmode="lin" valueType="num">
                                      <p:cBhvr>
                                        <p:cTn id="3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1+#ppt_h/2"/>
                                          </p:val>
                                        </p:tav>
                                        <p:tav tm="100000">
                                          <p:val>
                                            <p:strVal val="#ppt_y"/>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p:tgtEl>
                                          <p:spTgt spid="36"/>
                                        </p:tgtEl>
                                        <p:attrNameLst>
                                          <p:attrName>ppt_x</p:attrName>
                                        </p:attrNameLst>
                                      </p:cBhvr>
                                      <p:tavLst>
                                        <p:tav tm="0">
                                          <p:val>
                                            <p:strVal val="#ppt_x-#ppt_w*1.125000"/>
                                          </p:val>
                                        </p:tav>
                                        <p:tav tm="100000">
                                          <p:val>
                                            <p:strVal val="#ppt_x"/>
                                          </p:val>
                                        </p:tav>
                                      </p:tavLst>
                                    </p:anim>
                                    <p:animEffect transition="in" filter="wipe(right)">
                                      <p:cBhvr>
                                        <p:cTn id="52" dur="500"/>
                                        <p:tgtEl>
                                          <p:spTgt spid="36"/>
                                        </p:tgtEl>
                                      </p:cBhvr>
                                    </p:animEffect>
                                  </p:childTnLst>
                                </p:cTn>
                              </p:par>
                            </p:childTnLst>
                          </p:cTn>
                        </p:par>
                        <p:par>
                          <p:cTn id="53" fill="hold">
                            <p:stCondLst>
                              <p:cond delay="500"/>
                            </p:stCondLst>
                            <p:childTnLst>
                              <p:par>
                                <p:cTn id="54" presetID="12" presetClass="entr" presetSubtype="8"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p:tgtEl>
                                          <p:spTgt spid="37"/>
                                        </p:tgtEl>
                                        <p:attrNameLst>
                                          <p:attrName>ppt_x</p:attrName>
                                        </p:attrNameLst>
                                      </p:cBhvr>
                                      <p:tavLst>
                                        <p:tav tm="0">
                                          <p:val>
                                            <p:strVal val="#ppt_x-#ppt_w*1.125000"/>
                                          </p:val>
                                        </p:tav>
                                        <p:tav tm="100000">
                                          <p:val>
                                            <p:strVal val="#ppt_x"/>
                                          </p:val>
                                        </p:tav>
                                      </p:tavLst>
                                    </p:anim>
                                    <p:animEffect transition="in" filter="wipe(right)">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ppt_x</p:attrName>
                                        </p:attrNameLst>
                                      </p:cBhvr>
                                      <p:tavLst>
                                        <p:tav tm="0">
                                          <p:val>
                                            <p:strVal val="#ppt_x"/>
                                          </p:val>
                                        </p:tav>
                                        <p:tav tm="100000">
                                          <p:val>
                                            <p:strVal val="#ppt_x"/>
                                          </p:val>
                                        </p:tav>
                                      </p:tavLst>
                                    </p:anim>
                                    <p:anim calcmode="lin" valueType="num">
                                      <p:cBhvr>
                                        <p:cTn id="6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12" presetClass="entr" presetSubtype="8"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p:tgtEl>
                                          <p:spTgt spid="44"/>
                                        </p:tgtEl>
                                        <p:attrNameLst>
                                          <p:attrName>ppt_x</p:attrName>
                                        </p:attrNameLst>
                                      </p:cBhvr>
                                      <p:tavLst>
                                        <p:tav tm="0">
                                          <p:val>
                                            <p:strVal val="#ppt_x-#ppt_w*1.125000"/>
                                          </p:val>
                                        </p:tav>
                                        <p:tav tm="100000">
                                          <p:val>
                                            <p:strVal val="#ppt_x"/>
                                          </p:val>
                                        </p:tav>
                                      </p:tavLst>
                                    </p:anim>
                                    <p:animEffect transition="in" filter="wipe(righ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 calcmode="lin" valueType="num">
                                      <p:cBhvr>
                                        <p:cTn id="79" dur="500" fill="hold"/>
                                        <p:tgtEl>
                                          <p:spTgt spid="74"/>
                                        </p:tgtEl>
                                        <p:attrNameLst>
                                          <p:attrName>ppt_x</p:attrName>
                                        </p:attrNameLst>
                                      </p:cBhvr>
                                      <p:tavLst>
                                        <p:tav tm="0">
                                          <p:val>
                                            <p:strVal val="#ppt_x"/>
                                          </p:val>
                                        </p:tav>
                                        <p:tav tm="100000">
                                          <p:val>
                                            <p:strVal val="#ppt_x"/>
                                          </p:val>
                                        </p:tav>
                                      </p:tavLst>
                                    </p:anim>
                                    <p:anim calcmode="lin" valueType="num">
                                      <p:cBhvr>
                                        <p:cTn id="8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31" grpId="0" bldLvl="0" animBg="1"/>
      <p:bldP spid="32" grpId="0" bldLvl="0" animBg="1"/>
      <p:bldP spid="74" grpId="0" bldLvl="0" animBg="1"/>
      <p:bldP spid="45" grpId="0" bldLvl="0" animBg="1"/>
      <p:bldP spid="4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469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469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3</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研学平台 还能做什么？</a:t>
            </a:r>
            <a:endParaRPr lang="zh-CN" altLang="en-US" sz="2000" b="1">
              <a:latin typeface="Arial" panose="020B0604020202020204" pitchFamily="34" charset="0"/>
              <a:ea typeface="黑体" panose="02010609060101010101" pitchFamily="49" charset="-122"/>
            </a:endParaRPr>
          </a:p>
        </p:txBody>
      </p:sp>
      <p:sp>
        <p:nvSpPr>
          <p:cNvPr id="3" name="椭圆 2"/>
          <p:cNvSpPr/>
          <p:nvPr/>
        </p:nvSpPr>
        <p:spPr>
          <a:xfrm>
            <a:off x="134938" y="1225550"/>
            <a:ext cx="1439862" cy="1365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buFont typeface="Arial" panose="020B0604020202020204" pitchFamily="34" charset="0"/>
              <a:buNone/>
              <a:defRPr/>
            </a:pPr>
            <a:r>
              <a:rPr lang="zh-CN" altLang="en-US" sz="2275" b="1" noProof="1">
                <a:sym typeface="+mn-ea"/>
              </a:rPr>
              <a:t>创作投稿</a:t>
            </a:r>
            <a:endParaRPr lang="zh-CN" altLang="en-US" sz="2275" b="1" noProof="1"/>
          </a:p>
        </p:txBody>
      </p:sp>
      <p:pic>
        <p:nvPicPr>
          <p:cNvPr id="4" name="图片 3"/>
          <p:cNvPicPr>
            <a:picLocks noChangeAspect="1"/>
          </p:cNvPicPr>
          <p:nvPr/>
        </p:nvPicPr>
        <p:blipFill>
          <a:blip r:embed="rId2" cstate="print"/>
          <a:srcRect/>
          <a:stretch>
            <a:fillRect/>
          </a:stretch>
        </p:blipFill>
        <p:spPr bwMode="auto">
          <a:xfrm>
            <a:off x="1887538" y="1263650"/>
            <a:ext cx="10175875" cy="5353050"/>
          </a:xfrm>
          <a:prstGeom prst="rect">
            <a:avLst/>
          </a:prstGeom>
          <a:noFill/>
          <a:ln w="9525">
            <a:noFill/>
            <a:miter lim="800000"/>
            <a:headEnd/>
            <a:tailEnd/>
          </a:ln>
        </p:spPr>
      </p:pic>
      <p:grpSp>
        <p:nvGrpSpPr>
          <p:cNvPr id="8" name="组合 7"/>
          <p:cNvGrpSpPr/>
          <p:nvPr/>
        </p:nvGrpSpPr>
        <p:grpSpPr bwMode="auto">
          <a:xfrm>
            <a:off x="1887538" y="1263650"/>
            <a:ext cx="10174287" cy="4984750"/>
            <a:chOff x="2972" y="1991"/>
            <a:chExt cx="16024" cy="7848"/>
          </a:xfrm>
        </p:grpSpPr>
        <p:pic>
          <p:nvPicPr>
            <p:cNvPr id="114716" name="图片 4"/>
            <p:cNvPicPr>
              <a:picLocks noChangeAspect="1"/>
            </p:cNvPicPr>
            <p:nvPr/>
          </p:nvPicPr>
          <p:blipFill>
            <a:blip r:embed="rId3" cstate="print"/>
            <a:srcRect/>
            <a:stretch>
              <a:fillRect/>
            </a:stretch>
          </p:blipFill>
          <p:spPr bwMode="auto">
            <a:xfrm>
              <a:off x="2972" y="1991"/>
              <a:ext cx="16025" cy="7849"/>
            </a:xfrm>
            <a:prstGeom prst="rect">
              <a:avLst/>
            </a:prstGeom>
            <a:noFill/>
            <a:ln w="9525">
              <a:noFill/>
              <a:miter lim="800000"/>
              <a:headEnd/>
              <a:tailEnd/>
            </a:ln>
          </p:spPr>
        </p:pic>
        <p:pic>
          <p:nvPicPr>
            <p:cNvPr id="114717" name="图片 5"/>
            <p:cNvPicPr>
              <a:picLocks noChangeAspect="1"/>
            </p:cNvPicPr>
            <p:nvPr/>
          </p:nvPicPr>
          <p:blipFill>
            <a:blip r:embed="rId4" cstate="print"/>
            <a:srcRect/>
            <a:stretch>
              <a:fillRect/>
            </a:stretch>
          </p:blipFill>
          <p:spPr bwMode="auto">
            <a:xfrm>
              <a:off x="6361" y="4546"/>
              <a:ext cx="7345" cy="4184"/>
            </a:xfrm>
            <a:prstGeom prst="rect">
              <a:avLst/>
            </a:prstGeom>
            <a:noFill/>
            <a:ln w="9525">
              <a:noFill/>
              <a:miter lim="800000"/>
              <a:headEnd/>
              <a:tailEnd/>
            </a:ln>
          </p:spPr>
        </p:pic>
      </p:grpSp>
      <p:sp>
        <p:nvSpPr>
          <p:cNvPr id="10" name="矩形 9"/>
          <p:cNvSpPr/>
          <p:nvPr/>
        </p:nvSpPr>
        <p:spPr>
          <a:xfrm>
            <a:off x="4038600" y="2787650"/>
            <a:ext cx="4502150" cy="384175"/>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a:buFont typeface="Arial" panose="020B0604020202020204" pitchFamily="34" charset="0"/>
              <a:buNone/>
              <a:defRPr/>
            </a:pPr>
            <a:endParaRPr lang="zh-CN" altLang="en-US" sz="1615" noProof="1"/>
          </a:p>
        </p:txBody>
      </p:sp>
      <p:sp>
        <p:nvSpPr>
          <p:cNvPr id="11" name="矩形 10"/>
          <p:cNvSpPr/>
          <p:nvPr/>
        </p:nvSpPr>
        <p:spPr>
          <a:xfrm>
            <a:off x="4038600" y="3232150"/>
            <a:ext cx="4451350" cy="2311400"/>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a:buFont typeface="Arial" panose="020B0604020202020204" pitchFamily="34" charset="0"/>
              <a:buNone/>
              <a:defRPr/>
            </a:pPr>
            <a:endParaRPr lang="zh-CN" altLang="en-US" sz="1615" noProof="1"/>
          </a:p>
        </p:txBody>
      </p:sp>
      <p:sp>
        <p:nvSpPr>
          <p:cNvPr id="12" name="矩形 11"/>
          <p:cNvSpPr/>
          <p:nvPr/>
        </p:nvSpPr>
        <p:spPr>
          <a:xfrm>
            <a:off x="9032875" y="2301875"/>
            <a:ext cx="3028950" cy="485775"/>
          </a:xfrm>
          <a:prstGeom prst="rect">
            <a:avLst/>
          </a:prstGeom>
          <a:noFill/>
          <a:ln w="28575" cap="flat" cmpd="sng" algn="ctr">
            <a:solidFill>
              <a:srgbClr val="FF0000"/>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a:buFont typeface="Arial" panose="020B0604020202020204" pitchFamily="34" charset="0"/>
              <a:buNone/>
              <a:defRPr/>
            </a:pPr>
            <a:endParaRPr lang="zh-CN" altLang="en-US" sz="1615" noProof="1"/>
          </a:p>
        </p:txBody>
      </p:sp>
      <p:pic>
        <p:nvPicPr>
          <p:cNvPr id="14" name="图片 13"/>
          <p:cNvPicPr>
            <a:picLocks noChangeAspect="1"/>
          </p:cNvPicPr>
          <p:nvPr/>
        </p:nvPicPr>
        <p:blipFill>
          <a:blip r:embed="rId5" cstate="print"/>
          <a:srcRect/>
          <a:stretch>
            <a:fillRect/>
          </a:stretch>
        </p:blipFill>
        <p:spPr bwMode="auto">
          <a:xfrm>
            <a:off x="3929063" y="2628900"/>
            <a:ext cx="5103812" cy="3248025"/>
          </a:xfrm>
          <a:prstGeom prst="rect">
            <a:avLst/>
          </a:prstGeom>
          <a:noFill/>
          <a:ln w="9525">
            <a:noFill/>
            <a:miter lim="800000"/>
            <a:headEnd/>
            <a:tailEnd/>
          </a:ln>
        </p:spPr>
      </p:pic>
      <p:sp>
        <p:nvSpPr>
          <p:cNvPr id="36" name="矩形 15"/>
          <p:cNvSpPr/>
          <p:nvPr/>
        </p:nvSpPr>
        <p:spPr>
          <a:xfrm>
            <a:off x="4719638" y="1758950"/>
            <a:ext cx="3443287" cy="709613"/>
          </a:xfrm>
          <a:prstGeom prst="rect">
            <a:avLst/>
          </a:prstGeom>
          <a:solidFill>
            <a:srgbClr val="F79123"/>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亦可上传用户本地已有的各类文档作为模板</a:t>
            </a:r>
          </a:p>
        </p:txBody>
      </p:sp>
      <p:sp>
        <p:nvSpPr>
          <p:cNvPr id="15" name="直接连接符 14"/>
          <p:cNvSpPr>
            <a:spLocks noChangeShapeType="1"/>
          </p:cNvSpPr>
          <p:nvPr/>
        </p:nvSpPr>
        <p:spPr bwMode="auto">
          <a:xfrm>
            <a:off x="7077075" y="2271713"/>
            <a:ext cx="3175" cy="515937"/>
          </a:xfrm>
          <a:prstGeom prst="line">
            <a:avLst/>
          </a:prstGeom>
          <a:noFill/>
          <a:ln w="6350">
            <a:solidFill>
              <a:srgbClr val="FF660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16" name="图片 15"/>
          <p:cNvPicPr>
            <a:picLocks noChangeAspect="1"/>
          </p:cNvPicPr>
          <p:nvPr/>
        </p:nvPicPr>
        <p:blipFill>
          <a:blip r:embed="rId6" cstate="print"/>
          <a:srcRect/>
          <a:stretch>
            <a:fillRect/>
          </a:stretch>
        </p:blipFill>
        <p:spPr bwMode="auto">
          <a:xfrm>
            <a:off x="1887538" y="1263650"/>
            <a:ext cx="10298112" cy="5495925"/>
          </a:xfrm>
          <a:prstGeom prst="rect">
            <a:avLst/>
          </a:prstGeom>
          <a:noFill/>
          <a:ln w="9525">
            <a:noFill/>
            <a:miter lim="800000"/>
            <a:headEnd/>
            <a:tailEnd/>
          </a:ln>
        </p:spPr>
      </p:pic>
      <p:sp>
        <p:nvSpPr>
          <p:cNvPr id="21" name="矩形 20"/>
          <p:cNvSpPr>
            <a:spLocks noChangeArrowheads="1"/>
          </p:cNvSpPr>
          <p:nvPr/>
        </p:nvSpPr>
        <p:spPr bwMode="auto">
          <a:xfrm>
            <a:off x="7513638" y="1919288"/>
            <a:ext cx="3902075" cy="671512"/>
          </a:xfrm>
          <a:prstGeom prst="rect">
            <a:avLst/>
          </a:prstGeom>
          <a:noFill/>
          <a:ln w="25400">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33" name="直接连接符 32"/>
          <p:cNvSpPr/>
          <p:nvPr/>
        </p:nvSpPr>
        <p:spPr>
          <a:xfrm flipH="1">
            <a:off x="10445750" y="1368425"/>
            <a:ext cx="0" cy="620713"/>
          </a:xfrm>
          <a:prstGeom prst="line">
            <a:avLst/>
          </a:prstGeom>
          <a:ln w="19050" cap="flat" cmpd="sng">
            <a:solidFill>
              <a:srgbClr val="00B05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4" name="矩形 15"/>
          <p:cNvSpPr>
            <a:spLocks noChangeArrowheads="1"/>
          </p:cNvSpPr>
          <p:nvPr/>
        </p:nvSpPr>
        <p:spPr bwMode="auto">
          <a:xfrm>
            <a:off x="9358313" y="995363"/>
            <a:ext cx="2668587" cy="549275"/>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335" b="1" noProof="1">
                <a:solidFill>
                  <a:prstClr val="white"/>
                </a:solidFill>
                <a:ea typeface="微软雅黑" panose="020B0503020204020204" pitchFamily="34" charset="-122"/>
              </a:rPr>
              <a:t>笔记、摘录、碎片内容直接引用</a:t>
            </a:r>
          </a:p>
        </p:txBody>
      </p:sp>
      <p:sp>
        <p:nvSpPr>
          <p:cNvPr id="35" name="矩形 34"/>
          <p:cNvSpPr>
            <a:spLocks noChangeArrowheads="1"/>
          </p:cNvSpPr>
          <p:nvPr/>
        </p:nvSpPr>
        <p:spPr bwMode="auto">
          <a:xfrm>
            <a:off x="7277100" y="3008313"/>
            <a:ext cx="5041900" cy="725487"/>
          </a:xfrm>
          <a:prstGeom prst="rect">
            <a:avLst/>
          </a:prstGeom>
          <a:noFill/>
          <a:ln w="25400">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37" name="直接连接符 36"/>
          <p:cNvSpPr/>
          <p:nvPr/>
        </p:nvSpPr>
        <p:spPr>
          <a:xfrm flipH="1" flipV="1">
            <a:off x="11512550" y="2308225"/>
            <a:ext cx="0" cy="725488"/>
          </a:xfrm>
          <a:prstGeom prst="line">
            <a:avLst/>
          </a:prstGeom>
          <a:ln w="19050" cap="flat" cmpd="sng">
            <a:solidFill>
              <a:srgbClr val="0070C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38" name="矩形 15"/>
          <p:cNvSpPr>
            <a:spLocks noChangeArrowheads="1"/>
          </p:cNvSpPr>
          <p:nvPr/>
        </p:nvSpPr>
        <p:spPr bwMode="auto">
          <a:xfrm>
            <a:off x="9515475" y="1758950"/>
            <a:ext cx="2668588" cy="549275"/>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335" b="1" noProof="1">
                <a:solidFill>
                  <a:prstClr val="white"/>
                </a:solidFill>
                <a:ea typeface="微软雅黑" panose="020B0503020204020204" pitchFamily="34" charset="-122"/>
              </a:rPr>
              <a:t>点击添加到原文中</a:t>
            </a:r>
          </a:p>
        </p:txBody>
      </p:sp>
      <p:sp>
        <p:nvSpPr>
          <p:cNvPr id="39" name="矩形 38"/>
          <p:cNvSpPr>
            <a:spLocks noChangeArrowheads="1"/>
          </p:cNvSpPr>
          <p:nvPr/>
        </p:nvSpPr>
        <p:spPr bwMode="auto">
          <a:xfrm>
            <a:off x="4191000" y="6292850"/>
            <a:ext cx="298450" cy="323850"/>
          </a:xfrm>
          <a:prstGeom prst="rect">
            <a:avLst/>
          </a:prstGeom>
          <a:noFill/>
          <a:ln w="19050">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40" name="直接连接符 39"/>
          <p:cNvSpPr/>
          <p:nvPr/>
        </p:nvSpPr>
        <p:spPr>
          <a:xfrm flipV="1">
            <a:off x="4324350" y="5567363"/>
            <a:ext cx="30163" cy="725487"/>
          </a:xfrm>
          <a:prstGeom prst="line">
            <a:avLst/>
          </a:prstGeom>
          <a:ln w="19050" cap="flat" cmpd="sng">
            <a:solidFill>
              <a:srgbClr val="FF0000"/>
            </a:solidFill>
            <a:prstDash val="solid"/>
            <a:round/>
            <a:headEnd type="none" w="med" len="med"/>
            <a:tailEnd type="oval" w="med" len="med"/>
          </a:ln>
        </p:spPr>
        <p:txBody>
          <a:bodyPr/>
          <a:lstStyle/>
          <a:p>
            <a:pPr>
              <a:buFont typeface="Arial" panose="020B0604020202020204" pitchFamily="34" charset="0"/>
              <a:buNone/>
              <a:defRPr/>
            </a:pPr>
            <a:endParaRPr lang="zh-CN" altLang="en-US" sz="135">
              <a:solidFill>
                <a:srgbClr val="000000"/>
              </a:solidFill>
              <a:latin typeface="Arial" panose="020B0604020202020204" pitchFamily="34" charset="0"/>
              <a:ea typeface="微软雅黑" panose="020B0503020204020204" pitchFamily="34" charset="-122"/>
            </a:endParaRPr>
          </a:p>
        </p:txBody>
      </p:sp>
      <p:sp>
        <p:nvSpPr>
          <p:cNvPr id="41" name="矩形 40"/>
          <p:cNvSpPr>
            <a:spLocks noChangeArrowheads="1"/>
          </p:cNvSpPr>
          <p:nvPr/>
        </p:nvSpPr>
        <p:spPr bwMode="auto">
          <a:xfrm>
            <a:off x="3076575" y="4994275"/>
            <a:ext cx="2668588" cy="549275"/>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335" b="1" noProof="1">
                <a:solidFill>
                  <a:prstClr val="white"/>
                </a:solidFill>
                <a:ea typeface="微软雅黑" panose="020B0503020204020204" pitchFamily="34" charset="-122"/>
              </a:rPr>
              <a:t>系统自动添加引用关系，作者双击可修改</a:t>
            </a:r>
          </a:p>
        </p:txBody>
      </p:sp>
      <p:pic>
        <p:nvPicPr>
          <p:cNvPr id="42" name="图片 41"/>
          <p:cNvPicPr>
            <a:picLocks noChangeAspect="1"/>
          </p:cNvPicPr>
          <p:nvPr/>
        </p:nvPicPr>
        <p:blipFill>
          <a:blip r:embed="rId7" cstate="print"/>
          <a:srcRect/>
          <a:stretch>
            <a:fillRect/>
          </a:stretch>
        </p:blipFill>
        <p:spPr bwMode="auto">
          <a:xfrm>
            <a:off x="5815013" y="4748213"/>
            <a:ext cx="3543300" cy="1128712"/>
          </a:xfrm>
          <a:prstGeom prst="rect">
            <a:avLst/>
          </a:prstGeom>
          <a:noFill/>
          <a:ln w="9525">
            <a:noFill/>
            <a:miter lim="800000"/>
            <a:headEnd/>
            <a:tailEnd/>
          </a:ln>
        </p:spPr>
      </p:pic>
      <p:pic>
        <p:nvPicPr>
          <p:cNvPr id="5" name="图片 4"/>
          <p:cNvPicPr>
            <a:picLocks noChangeAspect="1"/>
          </p:cNvPicPr>
          <p:nvPr/>
        </p:nvPicPr>
        <p:blipFill>
          <a:blip r:embed="rId8" cstate="print"/>
          <a:srcRect/>
          <a:stretch>
            <a:fillRect/>
          </a:stretch>
        </p:blipFill>
        <p:spPr bwMode="auto">
          <a:xfrm>
            <a:off x="2400300" y="1263650"/>
            <a:ext cx="4676775" cy="5495925"/>
          </a:xfrm>
          <a:prstGeom prst="rect">
            <a:avLst/>
          </a:prstGeom>
          <a:noFill/>
          <a:ln w="9525">
            <a:noFill/>
            <a:miter lim="800000"/>
            <a:headEnd/>
            <a:tailEnd/>
          </a:ln>
        </p:spPr>
      </p:pic>
      <p:pic>
        <p:nvPicPr>
          <p:cNvPr id="6" name="图片 5"/>
          <p:cNvPicPr>
            <a:picLocks noChangeAspect="1"/>
          </p:cNvPicPr>
          <p:nvPr/>
        </p:nvPicPr>
        <p:blipFill>
          <a:blip r:embed="rId9" cstate="print"/>
          <a:srcRect/>
          <a:stretch>
            <a:fillRect/>
          </a:stretch>
        </p:blipFill>
        <p:spPr bwMode="auto">
          <a:xfrm>
            <a:off x="7080250" y="1263650"/>
            <a:ext cx="4983163" cy="5495925"/>
          </a:xfrm>
          <a:prstGeom prst="rect">
            <a:avLst/>
          </a:prstGeom>
          <a:noFill/>
          <a:ln w="9525">
            <a:noFill/>
            <a:miter lim="800000"/>
            <a:headEnd/>
            <a:tailEnd/>
          </a:ln>
        </p:spPr>
      </p:pic>
      <p:pic>
        <p:nvPicPr>
          <p:cNvPr id="7" name="图片 6"/>
          <p:cNvPicPr>
            <a:picLocks noChangeAspect="1"/>
          </p:cNvPicPr>
          <p:nvPr/>
        </p:nvPicPr>
        <p:blipFill>
          <a:blip r:embed="rId10" cstate="print"/>
          <a:srcRect/>
          <a:stretch>
            <a:fillRect/>
          </a:stretch>
        </p:blipFill>
        <p:spPr bwMode="auto">
          <a:xfrm>
            <a:off x="4165600" y="1225550"/>
            <a:ext cx="4867275" cy="5534025"/>
          </a:xfrm>
          <a:prstGeom prst="rect">
            <a:avLst/>
          </a:prstGeom>
          <a:noFill/>
          <a:ln w="9525">
            <a:noFill/>
            <a:miter lim="800000"/>
            <a:headEnd/>
            <a:tailEnd/>
          </a:ln>
        </p:spPr>
      </p:pic>
      <p:sp>
        <p:nvSpPr>
          <p:cNvPr id="22" name="矩形 21"/>
          <p:cNvSpPr/>
          <p:nvPr/>
        </p:nvSpPr>
        <p:spPr>
          <a:xfrm>
            <a:off x="2705100" y="3706813"/>
            <a:ext cx="9358313" cy="136207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fontScale="90000" lnSpcReduction="10000"/>
          </a:bodyPr>
          <a:lstStyle/>
          <a:p>
            <a:pPr fontAlgn="auto">
              <a:lnSpc>
                <a:spcPct val="150000"/>
              </a:lnSpc>
              <a:buClr>
                <a:srgbClr val="0070C0"/>
              </a:buClr>
              <a:buFont typeface="Arial" panose="020B0604020202020204" pitchFamily="34" charset="0"/>
              <a:buNone/>
              <a:defRPr/>
            </a:pPr>
            <a:r>
              <a:rPr lang="zh-CN" altLang="en-US" sz="2135" b="1" noProof="1">
                <a:solidFill>
                  <a:srgbClr val="FFFFFF"/>
                </a:solidFill>
                <a:latin typeface="微软雅黑" panose="020B0503020204020204" pitchFamily="34" charset="-122"/>
                <a:ea typeface="微软雅黑" panose="020B0503020204020204" pitchFamily="34" charset="-122"/>
              </a:rPr>
              <a:t>通过创作模板的选择嵌套、前期学习过程中形成的各类学习成果的有效利用、目录章节的便捷修改，最终形成一篇段落结构清晰规整、文后参考文献自动生成的创作文档，进行保存。</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1+#ppt_h/2"/>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inVertical)">
                                      <p:cBhvr>
                                        <p:cTn id="44" dur="500"/>
                                        <p:tgtEl>
                                          <p:spTgt spid="36"/>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
                                          </p:val>
                                        </p:tav>
                                        <p:tav tm="100000">
                                          <p:val>
                                            <p:strVal val="#ppt_x"/>
                                          </p:val>
                                        </p:tav>
                                      </p:tavLst>
                                    </p:anim>
                                    <p:anim calcmode="lin" valueType="num">
                                      <p:cBhvr>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anim calcmode="lin" valueType="num">
                                      <p:cBhvr>
                                        <p:cTn id="61" dur="500" fill="hold"/>
                                        <p:tgtEl>
                                          <p:spTgt spid="21"/>
                                        </p:tgtEl>
                                        <p:attrNameLst>
                                          <p:attrName>ppt_x</p:attrName>
                                        </p:attrNameLst>
                                      </p:cBhvr>
                                      <p:tavLst>
                                        <p:tav tm="0">
                                          <p:val>
                                            <p:strVal val="#ppt_x"/>
                                          </p:val>
                                        </p:tav>
                                        <p:tav tm="100000">
                                          <p:val>
                                            <p:strVal val="#ppt_x"/>
                                          </p:val>
                                        </p:tav>
                                      </p:tavLst>
                                    </p:anim>
                                    <p:anim calcmode="lin" valueType="num">
                                      <p:cBhvr>
                                        <p:cTn id="62" dur="500" fill="hold"/>
                                        <p:tgtEl>
                                          <p:spTgt spid="21"/>
                                        </p:tgtEl>
                                        <p:attrNameLst>
                                          <p:attrName>ppt_y</p:attrName>
                                        </p:attrNameLst>
                                      </p:cBhvr>
                                      <p:tavLst>
                                        <p:tav tm="0">
                                          <p:val>
                                            <p:strVal val="#ppt_y+.1"/>
                                          </p:val>
                                        </p:tav>
                                        <p:tav tm="100000">
                                          <p:val>
                                            <p:strVal val="#ppt_y"/>
                                          </p:val>
                                        </p:tav>
                                      </p:tavLst>
                                    </p:anim>
                                  </p:childTnLst>
                                </p:cTn>
                              </p:par>
                              <p:par>
                                <p:cTn id="63" presetID="12" presetClass="entr" presetSubtype="8"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p:tgtEl>
                                          <p:spTgt spid="33"/>
                                        </p:tgtEl>
                                        <p:attrNameLst>
                                          <p:attrName>ppt_x</p:attrName>
                                        </p:attrNameLst>
                                      </p:cBhvr>
                                      <p:tavLst>
                                        <p:tav tm="0">
                                          <p:val>
                                            <p:strVal val="#ppt_x-#ppt_w*1.125000"/>
                                          </p:val>
                                        </p:tav>
                                        <p:tav tm="100000">
                                          <p:val>
                                            <p:strVal val="#ppt_x"/>
                                          </p:val>
                                        </p:tav>
                                      </p:tavLst>
                                    </p:anim>
                                    <p:animEffect transition="in" filter="wipe(right)">
                                      <p:cBhvr>
                                        <p:cTn id="66" dur="500"/>
                                        <p:tgtEl>
                                          <p:spTgt spid="33"/>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p:tgtEl>
                                          <p:spTgt spid="34"/>
                                        </p:tgtEl>
                                        <p:attrNameLst>
                                          <p:attrName>ppt_x</p:attrName>
                                        </p:attrNameLst>
                                      </p:cBhvr>
                                      <p:tavLst>
                                        <p:tav tm="0">
                                          <p:val>
                                            <p:strVal val="#ppt_x-#ppt_w*1.125000"/>
                                          </p:val>
                                        </p:tav>
                                        <p:tav tm="100000">
                                          <p:val>
                                            <p:strVal val="#ppt_x"/>
                                          </p:val>
                                        </p:tav>
                                      </p:tavLst>
                                    </p:anim>
                                    <p:animEffect transition="in" filter="wipe(right)">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anim calcmode="lin" valueType="num">
                                      <p:cBhvr>
                                        <p:cTn id="84" dur="500" fill="hold"/>
                                        <p:tgtEl>
                                          <p:spTgt spid="35"/>
                                        </p:tgtEl>
                                        <p:attrNameLst>
                                          <p:attrName>ppt_x</p:attrName>
                                        </p:attrNameLst>
                                      </p:cBhvr>
                                      <p:tavLst>
                                        <p:tav tm="0">
                                          <p:val>
                                            <p:strVal val="#ppt_x"/>
                                          </p:val>
                                        </p:tav>
                                        <p:tav tm="100000">
                                          <p:val>
                                            <p:strVal val="#ppt_x"/>
                                          </p:val>
                                        </p:tav>
                                      </p:tavLst>
                                    </p:anim>
                                    <p:anim calcmode="lin" valueType="num">
                                      <p:cBhvr>
                                        <p:cTn id="85" dur="500" fill="hold"/>
                                        <p:tgtEl>
                                          <p:spTgt spid="35"/>
                                        </p:tgtEl>
                                        <p:attrNameLst>
                                          <p:attrName>ppt_y</p:attrName>
                                        </p:attrNameLst>
                                      </p:cBhvr>
                                      <p:tavLst>
                                        <p:tav tm="0">
                                          <p:val>
                                            <p:strVal val="#ppt_y+.1"/>
                                          </p:val>
                                        </p:tav>
                                        <p:tav tm="100000">
                                          <p:val>
                                            <p:strVal val="#ppt_y"/>
                                          </p:val>
                                        </p:tav>
                                      </p:tavLst>
                                    </p:anim>
                                  </p:childTnLst>
                                </p:cTn>
                              </p:par>
                              <p:par>
                                <p:cTn id="86" presetID="12" presetClass="entr" presetSubtype="8"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 calcmode="lin" valueType="num">
                                      <p:cBhvr>
                                        <p:cTn id="88" dur="500"/>
                                        <p:tgtEl>
                                          <p:spTgt spid="37"/>
                                        </p:tgtEl>
                                        <p:attrNameLst>
                                          <p:attrName>ppt_x</p:attrName>
                                        </p:attrNameLst>
                                      </p:cBhvr>
                                      <p:tavLst>
                                        <p:tav tm="0">
                                          <p:val>
                                            <p:strVal val="#ppt_x-#ppt_w*1.125000"/>
                                          </p:val>
                                        </p:tav>
                                        <p:tav tm="100000">
                                          <p:val>
                                            <p:strVal val="#ppt_x"/>
                                          </p:val>
                                        </p:tav>
                                      </p:tavLst>
                                    </p:anim>
                                    <p:animEffect transition="in" filter="wipe(right)">
                                      <p:cBhvr>
                                        <p:cTn id="89" dur="500"/>
                                        <p:tgtEl>
                                          <p:spTgt spid="37"/>
                                        </p:tgtEl>
                                      </p:cBhvr>
                                    </p:animEffect>
                                  </p:childTnLst>
                                </p:cTn>
                              </p:par>
                              <p:par>
                                <p:cTn id="90" presetID="12" presetClass="entr" presetSubtype="8"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p:tgtEl>
                                          <p:spTgt spid="38"/>
                                        </p:tgtEl>
                                        <p:attrNameLst>
                                          <p:attrName>ppt_x</p:attrName>
                                        </p:attrNameLst>
                                      </p:cBhvr>
                                      <p:tavLst>
                                        <p:tav tm="0">
                                          <p:val>
                                            <p:strVal val="#ppt_x-#ppt_w*1.125000"/>
                                          </p:val>
                                        </p:tav>
                                        <p:tav tm="100000">
                                          <p:val>
                                            <p:strVal val="#ppt_x"/>
                                          </p:val>
                                        </p:tav>
                                      </p:tavLst>
                                    </p:anim>
                                    <p:animEffect transition="in" filter="wipe(right)">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3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3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anim calcmode="lin" valueType="num">
                                      <p:cBhvr>
                                        <p:cTn id="107" dur="500" fill="hold"/>
                                        <p:tgtEl>
                                          <p:spTgt spid="39"/>
                                        </p:tgtEl>
                                        <p:attrNameLst>
                                          <p:attrName>ppt_x</p:attrName>
                                        </p:attrNameLst>
                                      </p:cBhvr>
                                      <p:tavLst>
                                        <p:tav tm="0">
                                          <p:val>
                                            <p:strVal val="#ppt_x"/>
                                          </p:val>
                                        </p:tav>
                                        <p:tav tm="100000">
                                          <p:val>
                                            <p:strVal val="#ppt_x"/>
                                          </p:val>
                                        </p:tav>
                                      </p:tavLst>
                                    </p:anim>
                                    <p:anim calcmode="lin" valueType="num">
                                      <p:cBhvr>
                                        <p:cTn id="108" dur="500" fill="hold"/>
                                        <p:tgtEl>
                                          <p:spTgt spid="39"/>
                                        </p:tgtEl>
                                        <p:attrNameLst>
                                          <p:attrName>ppt_y</p:attrName>
                                        </p:attrNameLst>
                                      </p:cBhvr>
                                      <p:tavLst>
                                        <p:tav tm="0">
                                          <p:val>
                                            <p:strVal val="#ppt_y+.1"/>
                                          </p:val>
                                        </p:tav>
                                        <p:tav tm="100000">
                                          <p:val>
                                            <p:strVal val="#ppt_y"/>
                                          </p:val>
                                        </p:tav>
                                      </p:tavLst>
                                    </p:anim>
                                  </p:childTnLst>
                                </p:cTn>
                              </p:par>
                              <p:par>
                                <p:cTn id="109" presetID="12" presetClass="entr" presetSubtype="8"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500"/>
                                        <p:tgtEl>
                                          <p:spTgt spid="40"/>
                                        </p:tgtEl>
                                        <p:attrNameLst>
                                          <p:attrName>ppt_x</p:attrName>
                                        </p:attrNameLst>
                                      </p:cBhvr>
                                      <p:tavLst>
                                        <p:tav tm="0">
                                          <p:val>
                                            <p:strVal val="#ppt_x-#ppt_w*1.125000"/>
                                          </p:val>
                                        </p:tav>
                                        <p:tav tm="100000">
                                          <p:val>
                                            <p:strVal val="#ppt_x"/>
                                          </p:val>
                                        </p:tav>
                                      </p:tavLst>
                                    </p:anim>
                                    <p:animEffect transition="in" filter="wipe(right)">
                                      <p:cBhvr>
                                        <p:cTn id="112" dur="500"/>
                                        <p:tgtEl>
                                          <p:spTgt spid="40"/>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p:cTn id="115" dur="500"/>
                                        <p:tgtEl>
                                          <p:spTgt spid="41"/>
                                        </p:tgtEl>
                                        <p:attrNameLst>
                                          <p:attrName>ppt_x</p:attrName>
                                        </p:attrNameLst>
                                      </p:cBhvr>
                                      <p:tavLst>
                                        <p:tav tm="0">
                                          <p:val>
                                            <p:strVal val="#ppt_x-#ppt_w*1.125000"/>
                                          </p:val>
                                        </p:tav>
                                        <p:tav tm="100000">
                                          <p:val>
                                            <p:strVal val="#ppt_x"/>
                                          </p:val>
                                        </p:tav>
                                      </p:tavLst>
                                    </p:anim>
                                    <p:animEffect transition="in" filter="wipe(right)">
                                      <p:cBhvr>
                                        <p:cTn id="116" dur="500"/>
                                        <p:tgtEl>
                                          <p:spTgt spid="41"/>
                                        </p:tgtEl>
                                      </p:cBhvr>
                                    </p:animEffect>
                                  </p:childTnLst>
                                </p:cTn>
                              </p:par>
                              <p:par>
                                <p:cTn id="117" presetID="2" presetClass="entr" presetSubtype="4"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p:cTn id="119" dur="500" fill="hold"/>
                                        <p:tgtEl>
                                          <p:spTgt spid="42"/>
                                        </p:tgtEl>
                                        <p:attrNameLst>
                                          <p:attrName>ppt_x</p:attrName>
                                        </p:attrNameLst>
                                      </p:cBhvr>
                                      <p:tavLst>
                                        <p:tav tm="0">
                                          <p:val>
                                            <p:strVal val="#ppt_x"/>
                                          </p:val>
                                        </p:tav>
                                        <p:tav tm="100000">
                                          <p:val>
                                            <p:strVal val="#ppt_x"/>
                                          </p:val>
                                        </p:tav>
                                      </p:tavLst>
                                    </p:anim>
                                    <p:anim calcmode="lin" valueType="num">
                                      <p:cBhvr>
                                        <p:cTn id="1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5"/>
                                        </p:tgtEl>
                                        <p:attrNameLst>
                                          <p:attrName>style.visibility</p:attrName>
                                        </p:attrNameLst>
                                      </p:cBhvr>
                                      <p:to>
                                        <p:strVal val="visible"/>
                                      </p:to>
                                    </p:set>
                                    <p:anim calcmode="lin" valueType="num">
                                      <p:cBhvr additive="base">
                                        <p:cTn id="125" dur="500" fill="hold"/>
                                        <p:tgtEl>
                                          <p:spTgt spid="5"/>
                                        </p:tgtEl>
                                        <p:attrNameLst>
                                          <p:attrName>ppt_x</p:attrName>
                                        </p:attrNameLst>
                                      </p:cBhvr>
                                      <p:tavLst>
                                        <p:tav tm="0">
                                          <p:val>
                                            <p:strVal val="#ppt_x"/>
                                          </p:val>
                                        </p:tav>
                                        <p:tav tm="100000">
                                          <p:val>
                                            <p:strVal val="#ppt_x"/>
                                          </p:val>
                                        </p:tav>
                                      </p:tavLst>
                                    </p:anim>
                                    <p:anim calcmode="lin" valueType="num">
                                      <p:cBhvr additive="base">
                                        <p:cTn id="1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6"/>
                                        </p:tgtEl>
                                        <p:attrNameLst>
                                          <p:attrName>style.visibility</p:attrName>
                                        </p:attrNameLst>
                                      </p:cBhvr>
                                      <p:to>
                                        <p:strVal val="visible"/>
                                      </p:to>
                                    </p:set>
                                    <p:anim calcmode="lin" valueType="num">
                                      <p:cBhvr additive="base">
                                        <p:cTn id="131" dur="500" fill="hold"/>
                                        <p:tgtEl>
                                          <p:spTgt spid="6"/>
                                        </p:tgtEl>
                                        <p:attrNameLst>
                                          <p:attrName>ppt_x</p:attrName>
                                        </p:attrNameLst>
                                      </p:cBhvr>
                                      <p:tavLst>
                                        <p:tav tm="0">
                                          <p:val>
                                            <p:strVal val="#ppt_x"/>
                                          </p:val>
                                        </p:tav>
                                        <p:tav tm="100000">
                                          <p:val>
                                            <p:strVal val="#ppt_x"/>
                                          </p:val>
                                        </p:tav>
                                      </p:tavLst>
                                    </p:anim>
                                    <p:anim calcmode="lin" valueType="num">
                                      <p:cBhvr additive="base">
                                        <p:cTn id="1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8" presetClass="entr" presetSubtype="16" fill="hold" nodeType="click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diamond(in)">
                                      <p:cBhvr>
                                        <p:cTn id="137" dur="2000"/>
                                        <p:tgtEl>
                                          <p:spTgt spid="7"/>
                                        </p:tgtEl>
                                      </p:cBhvr>
                                    </p:animEffect>
                                  </p:childTnLst>
                                </p:cTn>
                              </p:par>
                            </p:childTnLst>
                          </p:cTn>
                        </p:par>
                        <p:par>
                          <p:cTn id="138" fill="hold">
                            <p:stCondLst>
                              <p:cond delay="2000"/>
                            </p:stCondLst>
                            <p:childTnLst>
                              <p:par>
                                <p:cTn id="139" presetID="17" presetClass="entr" presetSubtype="10" fill="hold" grpId="0" nodeType="afterEffect">
                                  <p:stCondLst>
                                    <p:cond delay="0"/>
                                  </p:stCondLst>
                                  <p:childTnLst>
                                    <p:set>
                                      <p:cBhvr>
                                        <p:cTn id="140" dur="1" fill="hold">
                                          <p:stCondLst>
                                            <p:cond delay="0"/>
                                          </p:stCondLst>
                                        </p:cTn>
                                        <p:tgtEl>
                                          <p:spTgt spid="22"/>
                                        </p:tgtEl>
                                        <p:attrNameLst>
                                          <p:attrName>style.visibility</p:attrName>
                                        </p:attrNameLst>
                                      </p:cBhvr>
                                      <p:to>
                                        <p:strVal val="visible"/>
                                      </p:to>
                                    </p:set>
                                    <p:anim calcmode="lin" valueType="num">
                                      <p:cBhvr>
                                        <p:cTn id="141" dur="500" fill="hold"/>
                                        <p:tgtEl>
                                          <p:spTgt spid="22"/>
                                        </p:tgtEl>
                                        <p:attrNameLst>
                                          <p:attrName>ppt_w</p:attrName>
                                        </p:attrNameLst>
                                      </p:cBhvr>
                                      <p:tavLst>
                                        <p:tav tm="0">
                                          <p:val>
                                            <p:fltVal val="0"/>
                                          </p:val>
                                        </p:tav>
                                        <p:tav tm="100000">
                                          <p:val>
                                            <p:strVal val="#ppt_w"/>
                                          </p:val>
                                        </p:tav>
                                      </p:tavLst>
                                    </p:anim>
                                    <p:anim calcmode="lin" valueType="num">
                                      <p:cBhvr>
                                        <p:cTn id="142"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11" grpId="0" bldLvl="0" animBg="1"/>
      <p:bldP spid="12" grpId="0" bldLvl="0" animBg="1"/>
      <p:bldP spid="36" grpId="0" bldLvl="0" animBg="1"/>
      <p:bldP spid="21" grpId="0" bldLvl="0" animBg="1"/>
      <p:bldP spid="21" grpId="1" bldLvl="0" animBg="1"/>
      <p:bldP spid="34" grpId="0" bldLvl="0" animBg="1"/>
      <p:bldP spid="34" grpId="1" bldLvl="0" animBg="1"/>
      <p:bldP spid="35" grpId="0" bldLvl="0" animBg="1"/>
      <p:bldP spid="35" grpId="1" bldLvl="0" animBg="1"/>
      <p:bldP spid="38" grpId="0" bldLvl="0" animBg="1"/>
      <p:bldP spid="38" grpId="1" bldLvl="0" animBg="1"/>
      <p:bldP spid="39" grpId="0" bldLvl="0" animBg="1"/>
      <p:bldP spid="41" grpId="0" bldLvl="0" animBg="1"/>
      <p:bldP spid="2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pic>
        <p:nvPicPr>
          <p:cNvPr id="3" name="图片 2"/>
          <p:cNvPicPr>
            <a:picLocks noChangeAspect="1"/>
          </p:cNvPicPr>
          <p:nvPr/>
        </p:nvPicPr>
        <p:blipFill>
          <a:blip r:embed="rId2" cstate="print"/>
          <a:srcRect/>
          <a:stretch>
            <a:fillRect/>
          </a:stretch>
        </p:blipFill>
        <p:spPr bwMode="auto">
          <a:xfrm>
            <a:off x="2003425" y="1225550"/>
            <a:ext cx="9604375" cy="5554663"/>
          </a:xfrm>
          <a:prstGeom prst="rect">
            <a:avLst/>
          </a:prstGeom>
          <a:noFill/>
          <a:ln w="9525">
            <a:noFill/>
            <a:miter lim="800000"/>
            <a:headEnd/>
            <a:tailEnd/>
          </a:ln>
        </p:spPr>
      </p:pic>
      <p:grpSp>
        <p:nvGrpSpPr>
          <p:cNvPr id="115715"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5716"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3</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研学平台 还能做什么？</a:t>
            </a:r>
            <a:endParaRPr lang="zh-CN" altLang="en-US" sz="2000" b="1">
              <a:latin typeface="Arial" panose="020B0604020202020204" pitchFamily="34" charset="0"/>
              <a:ea typeface="黑体" panose="02010609060101010101" pitchFamily="49" charset="-122"/>
            </a:endParaRPr>
          </a:p>
        </p:txBody>
      </p:sp>
      <p:sp>
        <p:nvSpPr>
          <p:cNvPr id="4" name="椭圆 3"/>
          <p:cNvSpPr/>
          <p:nvPr/>
        </p:nvSpPr>
        <p:spPr>
          <a:xfrm>
            <a:off x="134938" y="1225550"/>
            <a:ext cx="1439862" cy="1365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buFont typeface="Arial" panose="020B0604020202020204" pitchFamily="34" charset="0"/>
              <a:buNone/>
              <a:defRPr/>
            </a:pPr>
            <a:r>
              <a:rPr lang="zh-CN" altLang="en-US" sz="2275" b="1" noProof="1">
                <a:sym typeface="+mn-ea"/>
              </a:rPr>
              <a:t>创作投稿</a:t>
            </a:r>
            <a:endParaRPr lang="zh-CN" altLang="en-US" sz="2275" b="1" noProof="1"/>
          </a:p>
        </p:txBody>
      </p:sp>
      <p:grpSp>
        <p:nvGrpSpPr>
          <p:cNvPr id="5" name="组合 4"/>
          <p:cNvGrpSpPr/>
          <p:nvPr/>
        </p:nvGrpSpPr>
        <p:grpSpPr bwMode="auto">
          <a:xfrm>
            <a:off x="3989388" y="2387600"/>
            <a:ext cx="4270375" cy="549275"/>
            <a:chOff x="6283" y="3760"/>
            <a:chExt cx="6724" cy="865"/>
          </a:xfrm>
        </p:grpSpPr>
        <p:sp>
          <p:nvSpPr>
            <p:cNvPr id="44" name="矩形 43"/>
            <p:cNvSpPr/>
            <p:nvPr/>
          </p:nvSpPr>
          <p:spPr>
            <a:xfrm flipV="1">
              <a:off x="6283" y="3973"/>
              <a:ext cx="1947" cy="6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34" name="矩形 15"/>
            <p:cNvSpPr>
              <a:spLocks noChangeArrowheads="1"/>
            </p:cNvSpPr>
            <p:nvPr/>
          </p:nvSpPr>
          <p:spPr bwMode="auto">
            <a:xfrm>
              <a:off x="8805" y="3760"/>
              <a:ext cx="4202" cy="865"/>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zh-CN" sz="1335" b="1" noProof="1">
                  <a:solidFill>
                    <a:prstClr val="white"/>
                  </a:solidFill>
                  <a:ea typeface="微软雅黑" panose="020B0503020204020204" pitchFamily="34" charset="-122"/>
                </a:rPr>
                <a:t>创作过程中形成的多个版本，系统会自动保存</a:t>
              </a:r>
            </a:p>
          </p:txBody>
        </p:sp>
      </p:grpSp>
      <p:grpSp>
        <p:nvGrpSpPr>
          <p:cNvPr id="9" name="组合 8"/>
          <p:cNvGrpSpPr/>
          <p:nvPr/>
        </p:nvGrpSpPr>
        <p:grpSpPr bwMode="auto">
          <a:xfrm>
            <a:off x="9928225" y="2522538"/>
            <a:ext cx="1096963" cy="1006475"/>
            <a:chOff x="15634" y="3973"/>
            <a:chExt cx="1728" cy="1585"/>
          </a:xfrm>
        </p:grpSpPr>
        <p:pic>
          <p:nvPicPr>
            <p:cNvPr id="115733" name="图片 4"/>
            <p:cNvPicPr>
              <a:picLocks noChangeAspect="1"/>
            </p:cNvPicPr>
            <p:nvPr/>
          </p:nvPicPr>
          <p:blipFill>
            <a:blip r:embed="rId3" cstate="print"/>
            <a:srcRect/>
            <a:stretch>
              <a:fillRect/>
            </a:stretch>
          </p:blipFill>
          <p:spPr bwMode="auto">
            <a:xfrm>
              <a:off x="15634" y="3973"/>
              <a:ext cx="1728" cy="652"/>
            </a:xfrm>
            <a:prstGeom prst="rect">
              <a:avLst/>
            </a:prstGeom>
            <a:noFill/>
            <a:ln w="9525">
              <a:noFill/>
              <a:miter lim="800000"/>
              <a:headEnd/>
              <a:tailEnd/>
            </a:ln>
          </p:spPr>
        </p:pic>
        <p:sp>
          <p:nvSpPr>
            <p:cNvPr id="8" name="矩形 7"/>
            <p:cNvSpPr/>
            <p:nvPr/>
          </p:nvSpPr>
          <p:spPr>
            <a:xfrm flipV="1">
              <a:off x="16559" y="4890"/>
              <a:ext cx="468" cy="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grpSp>
        <p:nvGrpSpPr>
          <p:cNvPr id="11" name="组合 10"/>
          <p:cNvGrpSpPr/>
          <p:nvPr/>
        </p:nvGrpSpPr>
        <p:grpSpPr bwMode="auto">
          <a:xfrm>
            <a:off x="10515600" y="3105150"/>
            <a:ext cx="1012825" cy="820738"/>
            <a:chOff x="16559" y="4890"/>
            <a:chExt cx="1596" cy="1292"/>
          </a:xfrm>
        </p:grpSpPr>
        <p:pic>
          <p:nvPicPr>
            <p:cNvPr id="115731" name="图片 5"/>
            <p:cNvPicPr>
              <a:picLocks noChangeAspect="1"/>
            </p:cNvPicPr>
            <p:nvPr/>
          </p:nvPicPr>
          <p:blipFill>
            <a:blip r:embed="rId4" cstate="print"/>
            <a:srcRect/>
            <a:stretch>
              <a:fillRect/>
            </a:stretch>
          </p:blipFill>
          <p:spPr bwMode="auto">
            <a:xfrm>
              <a:off x="16559" y="5558"/>
              <a:ext cx="1596" cy="625"/>
            </a:xfrm>
            <a:prstGeom prst="rect">
              <a:avLst/>
            </a:prstGeom>
            <a:noFill/>
            <a:ln w="9525">
              <a:noFill/>
              <a:miter lim="800000"/>
              <a:headEnd/>
              <a:tailEnd/>
            </a:ln>
          </p:spPr>
        </p:pic>
        <p:sp>
          <p:nvSpPr>
            <p:cNvPr id="10" name="矩形 9"/>
            <p:cNvSpPr/>
            <p:nvPr/>
          </p:nvSpPr>
          <p:spPr>
            <a:xfrm flipV="1">
              <a:off x="17027" y="4890"/>
              <a:ext cx="335" cy="6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grpSp>
        <p:nvGrpSpPr>
          <p:cNvPr id="15" name="组合 14"/>
          <p:cNvGrpSpPr/>
          <p:nvPr/>
        </p:nvGrpSpPr>
        <p:grpSpPr bwMode="auto">
          <a:xfrm>
            <a:off x="11112500" y="2714625"/>
            <a:ext cx="495300" cy="809625"/>
            <a:chOff x="17499" y="4274"/>
            <a:chExt cx="782" cy="1276"/>
          </a:xfrm>
        </p:grpSpPr>
        <p:pic>
          <p:nvPicPr>
            <p:cNvPr id="115729" name="图片 12"/>
            <p:cNvPicPr>
              <a:picLocks noChangeAspect="1"/>
            </p:cNvPicPr>
            <p:nvPr/>
          </p:nvPicPr>
          <p:blipFill>
            <a:blip r:embed="rId5" cstate="print"/>
            <a:srcRect/>
            <a:stretch>
              <a:fillRect/>
            </a:stretch>
          </p:blipFill>
          <p:spPr bwMode="auto">
            <a:xfrm>
              <a:off x="17573" y="4274"/>
              <a:ext cx="708" cy="616"/>
            </a:xfrm>
            <a:prstGeom prst="rect">
              <a:avLst/>
            </a:prstGeom>
            <a:noFill/>
            <a:ln w="9525">
              <a:noFill/>
              <a:miter lim="800000"/>
              <a:headEnd/>
              <a:tailEnd/>
            </a:ln>
          </p:spPr>
        </p:pic>
        <p:sp>
          <p:nvSpPr>
            <p:cNvPr id="14" name="矩形 13"/>
            <p:cNvSpPr/>
            <p:nvPr/>
          </p:nvSpPr>
          <p:spPr>
            <a:xfrm flipV="1">
              <a:off x="17499" y="4897"/>
              <a:ext cx="336" cy="6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sp>
        <p:nvSpPr>
          <p:cNvPr id="16" name="矩形 15"/>
          <p:cNvSpPr/>
          <p:nvPr/>
        </p:nvSpPr>
        <p:spPr>
          <a:xfrm flipV="1">
            <a:off x="2284413" y="5422900"/>
            <a:ext cx="1573212" cy="831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45" name="矩形 15"/>
          <p:cNvSpPr>
            <a:spLocks noChangeArrowheads="1"/>
          </p:cNvSpPr>
          <p:nvPr/>
        </p:nvSpPr>
        <p:spPr bwMode="auto">
          <a:xfrm>
            <a:off x="6511925" y="4044950"/>
            <a:ext cx="5016500" cy="1687513"/>
          </a:xfrm>
          <a:prstGeom prst="rect">
            <a:avLst/>
          </a:prstGeom>
          <a:solidFill>
            <a:srgbClr val="F79123"/>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auto">
              <a:lnSpc>
                <a:spcPct val="100000"/>
              </a:lnSpc>
              <a:spcBef>
                <a:spcPct val="0"/>
              </a:spcBef>
              <a:buFont typeface="Arial" panose="020B0604020202020204" pitchFamily="34" charset="0"/>
              <a:buNone/>
              <a:defRPr/>
            </a:pPr>
            <a:r>
              <a:rPr lang="zh-CN" altLang="en-US" sz="1875" b="1" u="sng" noProof="1"/>
              <a:t>创作完成的成果</a:t>
            </a:r>
            <a:r>
              <a:rPr lang="en-US" altLang="zh-CN" sz="1875" b="1" u="sng" noProof="1"/>
              <a:t>,</a:t>
            </a:r>
            <a:r>
              <a:rPr lang="zh-CN" altLang="en-US" sz="1875" noProof="1">
                <a:sym typeface="+mn-ea"/>
              </a:rPr>
              <a:t>通过投稿功能键跳转到</a:t>
            </a:r>
            <a:r>
              <a:rPr lang="zh-CN" altLang="en-US" sz="1875" b="1" u="sng" noProof="1">
                <a:sym typeface="+mn-ea"/>
              </a:rPr>
              <a:t>腾云出版平台，</a:t>
            </a:r>
            <a:r>
              <a:rPr lang="zh-CN" altLang="en-US" sz="1875" b="1" u="sng" noProof="1"/>
              <a:t>直接对接各期刊杂志社，实现一键式投稿</a:t>
            </a:r>
            <a:r>
              <a:rPr lang="zh-CN" altLang="en-US" sz="1875" noProof="1"/>
              <a:t>，便捷了解各刊定位、近期关注方向、出版方式、审稿周期、稿件要求、权威数据库收录、文献计量学指标等信息，帮助作者有效进行投稿决策。</a:t>
            </a:r>
          </a:p>
        </p:txBody>
      </p:sp>
      <p:pic>
        <p:nvPicPr>
          <p:cNvPr id="18" name="图片 17"/>
          <p:cNvPicPr>
            <a:picLocks noChangeAspect="1"/>
          </p:cNvPicPr>
          <p:nvPr/>
        </p:nvPicPr>
        <p:blipFill>
          <a:blip r:embed="rId6" cstate="print"/>
          <a:srcRect/>
          <a:stretch>
            <a:fillRect/>
          </a:stretch>
        </p:blipFill>
        <p:spPr bwMode="auto">
          <a:xfrm>
            <a:off x="2770188" y="1906588"/>
            <a:ext cx="8758237" cy="4775200"/>
          </a:xfrm>
          <a:prstGeom prst="rect">
            <a:avLst/>
          </a:prstGeom>
          <a:noFill/>
          <a:ln w="9525">
            <a:noFill/>
            <a:miter lim="800000"/>
            <a:headEnd/>
            <a:tailEnd/>
          </a:ln>
        </p:spPr>
      </p:pic>
      <p:pic>
        <p:nvPicPr>
          <p:cNvPr id="47" name="图片 46"/>
          <p:cNvPicPr>
            <a:picLocks noChangeAspect="1"/>
          </p:cNvPicPr>
          <p:nvPr/>
        </p:nvPicPr>
        <p:blipFill>
          <a:blip r:embed="rId7" cstate="print"/>
          <a:srcRect/>
          <a:stretch>
            <a:fillRect/>
          </a:stretch>
        </p:blipFill>
        <p:spPr bwMode="auto">
          <a:xfrm>
            <a:off x="4986338" y="2928938"/>
            <a:ext cx="6683375" cy="3752850"/>
          </a:xfrm>
          <a:prstGeom prst="rect">
            <a:avLst/>
          </a:prstGeom>
          <a:noFill/>
          <a:ln w="9525">
            <a:noFill/>
            <a:miter lim="800000"/>
            <a:headEnd/>
            <a:tailEnd/>
          </a:ln>
        </p:spPr>
      </p:pic>
      <p:pic>
        <p:nvPicPr>
          <p:cNvPr id="48" name="图片 47"/>
          <p:cNvPicPr>
            <a:picLocks noChangeAspect="1"/>
          </p:cNvPicPr>
          <p:nvPr/>
        </p:nvPicPr>
        <p:blipFill>
          <a:blip r:embed="rId8" cstate="print"/>
          <a:srcRect/>
          <a:stretch>
            <a:fillRect/>
          </a:stretch>
        </p:blipFill>
        <p:spPr bwMode="auto">
          <a:xfrm>
            <a:off x="4986338" y="2828925"/>
            <a:ext cx="6430962" cy="3951288"/>
          </a:xfrm>
          <a:prstGeom prst="rect">
            <a:avLst/>
          </a:prstGeom>
          <a:noFill/>
          <a:ln w="9525">
            <a:noFill/>
            <a:miter lim="800000"/>
            <a:headEnd/>
            <a:tailEnd/>
          </a:ln>
        </p:spPr>
      </p:pic>
      <p:sp>
        <p:nvSpPr>
          <p:cNvPr id="49" name="右箭头 48"/>
          <p:cNvSpPr/>
          <p:nvPr/>
        </p:nvSpPr>
        <p:spPr>
          <a:xfrm>
            <a:off x="2667000" y="3727450"/>
            <a:ext cx="2171700" cy="2005013"/>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buFont typeface="Arial" panose="020B0604020202020204" pitchFamily="34" charset="0"/>
              <a:buNone/>
              <a:defRPr/>
            </a:pPr>
            <a:r>
              <a:rPr lang="zh-CN" altLang="en-US" sz="1895" b="1" noProof="1"/>
              <a:t>有效助力</a:t>
            </a:r>
          </a:p>
          <a:p>
            <a:pPr algn="ctr" fontAlgn="auto">
              <a:buFont typeface="Arial" panose="020B0604020202020204" pitchFamily="34" charset="0"/>
              <a:buNone/>
              <a:defRPr/>
            </a:pPr>
            <a:r>
              <a:rPr lang="zh-CN" altLang="en-US" sz="1895" b="1" noProof="1"/>
              <a:t>用户投稿决策</a:t>
            </a:r>
          </a:p>
        </p:txBody>
      </p:sp>
      <p:sp>
        <p:nvSpPr>
          <p:cNvPr id="22" name="矩形 21"/>
          <p:cNvSpPr/>
          <p:nvPr/>
        </p:nvSpPr>
        <p:spPr>
          <a:xfrm>
            <a:off x="2667000" y="3529013"/>
            <a:ext cx="8659813" cy="206692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fontAlgn="auto">
              <a:lnSpc>
                <a:spcPct val="150000"/>
              </a:lnSpc>
              <a:buClr>
                <a:srgbClr val="0070C0"/>
              </a:buClr>
              <a:buFont typeface="Arial" panose="020B0604020202020204" pitchFamily="34" charset="0"/>
              <a:buNone/>
              <a:defRPr/>
            </a:pPr>
            <a:r>
              <a:rPr lang="zh-CN" altLang="en-US" sz="2135" noProof="1">
                <a:solidFill>
                  <a:schemeClr val="tx1"/>
                </a:solidFill>
                <a:ea typeface="微软雅黑" panose="020B0503020204020204" pitchFamily="34" charset="-122"/>
                <a:sym typeface="+mn-ea"/>
              </a:rPr>
              <a:t>确定完投稿刊物后，系统会按期刊投稿要求自动生成符合条件的稿件，有效提升创作投稿效率。</a:t>
            </a:r>
            <a:endParaRPr lang="zh-CN" altLang="en-US" sz="2135" b="1" noProof="1">
              <a:solidFill>
                <a:schemeClr val="tx1"/>
              </a:solidFill>
              <a:ea typeface="微软雅黑" panose="020B0503020204020204" pitchFamily="34" charset="-122"/>
              <a:sym typeface="+mn-ea"/>
            </a:endParaRPr>
          </a:p>
          <a:p>
            <a:pP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rPr>
              <a:t>。</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3"/>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
                                          </p:val>
                                        </p:tav>
                                        <p:tav tm="100000">
                                          <p:val>
                                            <p:strVal val="#ppt_x"/>
                                          </p:val>
                                        </p:tav>
                                      </p:tavLst>
                                    </p:anim>
                                    <p:anim calcmode="lin" valueType="num">
                                      <p:cBhvr>
                                        <p:cTn id="54" dur="500" fill="hold"/>
                                        <p:tgtEl>
                                          <p:spTgt spid="15"/>
                                        </p:tgtEl>
                                        <p:attrNameLst>
                                          <p:attrName>ppt_y</p:attrName>
                                        </p:attrNameLst>
                                      </p:cBhvr>
                                      <p:tavLst>
                                        <p:tav tm="0">
                                          <p:val>
                                            <p:strVal val="1+#ppt_h/2"/>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750" fill="hold"/>
                                        <p:tgtEl>
                                          <p:spTgt spid="45"/>
                                        </p:tgtEl>
                                        <p:attrNameLst>
                                          <p:attrName>ppt_w</p:attrName>
                                        </p:attrNameLst>
                                      </p:cBhvr>
                                      <p:tavLst>
                                        <p:tav tm="0">
                                          <p:val>
                                            <p:fltVal val="0"/>
                                          </p:val>
                                        </p:tav>
                                        <p:tav tm="100000">
                                          <p:val>
                                            <p:strVal val="#ppt_w"/>
                                          </p:val>
                                        </p:tav>
                                      </p:tavLst>
                                    </p:anim>
                                    <p:anim calcmode="lin" valueType="num">
                                      <p:cBhvr>
                                        <p:cTn id="58" dur="750" fill="hold"/>
                                        <p:tgtEl>
                                          <p:spTgt spid="45"/>
                                        </p:tgtEl>
                                        <p:attrNameLst>
                                          <p:attrName>ppt_h</p:attrName>
                                        </p:attrNameLst>
                                      </p:cBhvr>
                                      <p:tavLst>
                                        <p:tav tm="0">
                                          <p:val>
                                            <p:fltVal val="0"/>
                                          </p:val>
                                        </p:tav>
                                        <p:tav tm="100000">
                                          <p:val>
                                            <p:strVal val="#ppt_h"/>
                                          </p:val>
                                        </p:tav>
                                      </p:tavLst>
                                    </p:anim>
                                    <p:animEffect transition="in" filter="fade">
                                      <p:cBhvr>
                                        <p:cTn id="59" dur="75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ppt_x</p:attrName>
                                        </p:attrNameLst>
                                      </p:cBhvr>
                                      <p:tavLst>
                                        <p:tav tm="0">
                                          <p:val>
                                            <p:strVal val="#ppt_x"/>
                                          </p:val>
                                        </p:tav>
                                        <p:tav tm="100000">
                                          <p:val>
                                            <p:strVal val="#ppt_x"/>
                                          </p:val>
                                        </p:tav>
                                      </p:tavLst>
                                    </p:anim>
                                    <p:anim calcmode="lin" valueType="num">
                                      <p:cBhvr>
                                        <p:cTn id="6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ppt_x</p:attrName>
                                        </p:attrNameLst>
                                      </p:cBhvr>
                                      <p:tavLst>
                                        <p:tav tm="0">
                                          <p:val>
                                            <p:strVal val="#ppt_x"/>
                                          </p:val>
                                        </p:tav>
                                        <p:tav tm="100000">
                                          <p:val>
                                            <p:strVal val="#ppt_x"/>
                                          </p:val>
                                        </p:tav>
                                      </p:tavLst>
                                    </p:anim>
                                    <p:anim calcmode="lin" valueType="num">
                                      <p:cBhvr>
                                        <p:cTn id="7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48"/>
                                        </p:tgtEl>
                                        <p:attrNameLst>
                                          <p:attrName>style.visibility</p:attrName>
                                        </p:attrNameLst>
                                      </p:cBhvr>
                                      <p:to>
                                        <p:strVal val="visible"/>
                                      </p:to>
                                    </p:set>
                                    <p:anim calcmode="lin" valueType="num">
                                      <p:cBhvr>
                                        <p:cTn id="76" dur="500" fill="hold"/>
                                        <p:tgtEl>
                                          <p:spTgt spid="48"/>
                                        </p:tgtEl>
                                        <p:attrNameLst>
                                          <p:attrName>ppt_x</p:attrName>
                                        </p:attrNameLst>
                                      </p:cBhvr>
                                      <p:tavLst>
                                        <p:tav tm="0">
                                          <p:val>
                                            <p:strVal val="#ppt_x"/>
                                          </p:val>
                                        </p:tav>
                                        <p:tav tm="100000">
                                          <p:val>
                                            <p:strVal val="#ppt_x"/>
                                          </p:val>
                                        </p:tav>
                                      </p:tavLst>
                                    </p:anim>
                                    <p:anim calcmode="lin" valueType="num">
                                      <p:cBhvr>
                                        <p:cTn id="7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p:cTn id="82" dur="500" fill="hold"/>
                                        <p:tgtEl>
                                          <p:spTgt spid="49"/>
                                        </p:tgtEl>
                                        <p:attrNameLst>
                                          <p:attrName>ppt_x</p:attrName>
                                        </p:attrNameLst>
                                      </p:cBhvr>
                                      <p:tavLst>
                                        <p:tav tm="0">
                                          <p:val>
                                            <p:strVal val="#ppt_x"/>
                                          </p:val>
                                        </p:tav>
                                        <p:tav tm="100000">
                                          <p:val>
                                            <p:strVal val="#ppt_x"/>
                                          </p:val>
                                        </p:tav>
                                      </p:tavLst>
                                    </p:anim>
                                    <p:anim calcmode="lin" valueType="num">
                                      <p:cBhvr>
                                        <p:cTn id="83" dur="500" fill="hold"/>
                                        <p:tgtEl>
                                          <p:spTgt spid="49"/>
                                        </p:tgtEl>
                                        <p:attrNameLst>
                                          <p:attrName>ppt_y</p:attrName>
                                        </p:attrNameLst>
                                      </p:cBhvr>
                                      <p:tavLst>
                                        <p:tav tm="0">
                                          <p:val>
                                            <p:strVal val="1+#ppt_h/2"/>
                                          </p:val>
                                        </p:tav>
                                        <p:tav tm="100000">
                                          <p:val>
                                            <p:strVal val="#ppt_y"/>
                                          </p:val>
                                        </p:tav>
                                      </p:tavLst>
                                    </p:anim>
                                  </p:childTnLst>
                                </p:cTn>
                              </p:par>
                            </p:childTnLst>
                          </p:cTn>
                        </p:par>
                        <p:par>
                          <p:cTn id="84" fill="hold">
                            <p:stCondLst>
                              <p:cond delay="500"/>
                            </p:stCondLst>
                            <p:childTnLst>
                              <p:par>
                                <p:cTn id="85" presetID="17" presetClass="entr" presetSubtype="1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5" grpId="0" bldLvl="0" animBg="1"/>
      <p:bldP spid="49" grpId="0" bldLvl="0" animBg="1"/>
      <p:bldP spid="2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1673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6739"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3</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研学平台 还能做什么？</a:t>
            </a:r>
            <a:endParaRPr lang="zh-CN" altLang="en-US" sz="2000" b="1">
              <a:latin typeface="Arial" panose="020B0604020202020204" pitchFamily="34" charset="0"/>
              <a:ea typeface="黑体" panose="02010609060101010101" pitchFamily="49" charset="-122"/>
            </a:endParaRPr>
          </a:p>
        </p:txBody>
      </p:sp>
      <p:sp>
        <p:nvSpPr>
          <p:cNvPr id="3" name="椭圆 2"/>
          <p:cNvSpPr/>
          <p:nvPr/>
        </p:nvSpPr>
        <p:spPr>
          <a:xfrm>
            <a:off x="328613" y="1263650"/>
            <a:ext cx="1439862" cy="1365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buFont typeface="Arial" panose="020B0604020202020204" pitchFamily="34" charset="0"/>
              <a:buNone/>
              <a:defRPr/>
            </a:pPr>
            <a:r>
              <a:rPr lang="zh-CN" altLang="en-US" sz="2275" b="1" noProof="1"/>
              <a:t>个人知识管理</a:t>
            </a:r>
          </a:p>
        </p:txBody>
      </p:sp>
      <p:pic>
        <p:nvPicPr>
          <p:cNvPr id="7" name="图片 6" descr="C:\Users\Administrator\Desktop\QQ图片20170811195643.pngQQ图片20170811195643"/>
          <p:cNvPicPr>
            <a:picLocks noChangeAspect="1"/>
          </p:cNvPicPr>
          <p:nvPr/>
        </p:nvPicPr>
        <p:blipFill>
          <a:blip r:embed="rId2" cstate="print"/>
          <a:srcRect/>
          <a:stretch>
            <a:fillRect/>
          </a:stretch>
        </p:blipFill>
        <p:spPr bwMode="auto">
          <a:xfrm>
            <a:off x="1908175" y="1193800"/>
            <a:ext cx="9937750" cy="5518150"/>
          </a:xfrm>
          <a:prstGeom prst="rect">
            <a:avLst/>
          </a:prstGeom>
          <a:noFill/>
          <a:ln w="9525">
            <a:noFill/>
            <a:miter lim="800000"/>
            <a:headEnd/>
            <a:tailEnd/>
          </a:ln>
        </p:spPr>
      </p:pic>
      <p:sp>
        <p:nvSpPr>
          <p:cNvPr id="18" name="矩形 17"/>
          <p:cNvSpPr>
            <a:spLocks noChangeArrowheads="1"/>
          </p:cNvSpPr>
          <p:nvPr/>
        </p:nvSpPr>
        <p:spPr bwMode="auto">
          <a:xfrm>
            <a:off x="2260600" y="1738313"/>
            <a:ext cx="1738313" cy="4657725"/>
          </a:xfrm>
          <a:prstGeom prst="rect">
            <a:avLst/>
          </a:prstGeom>
          <a:noFill/>
          <a:ln w="28575">
            <a:solidFill>
              <a:srgbClr val="E46C0A"/>
            </a:solidFill>
            <a:round/>
          </a:ln>
        </p:spPr>
        <p:txBody>
          <a:bodyPr anchor="ctr"/>
          <a:lstStyle/>
          <a:p>
            <a:pPr algn="ctr" defTabSz="912495">
              <a:buFont typeface="Arial" panose="020B0604020202020204" pitchFamily="34" charset="0"/>
              <a:buNone/>
            </a:pPr>
            <a:endParaRPr lang="zh-CN" altLang="en-US" sz="1600">
              <a:solidFill>
                <a:srgbClr val="000000"/>
              </a:solidFill>
              <a:latin typeface="Arial" panose="020B0604020202020204" pitchFamily="34" charset="0"/>
              <a:ea typeface="微软雅黑" panose="020B0503020204020204" pitchFamily="34" charset="-122"/>
            </a:endParaRPr>
          </a:p>
        </p:txBody>
      </p:sp>
      <p:sp>
        <p:nvSpPr>
          <p:cNvPr id="22" name="矩形 21"/>
          <p:cNvSpPr/>
          <p:nvPr/>
        </p:nvSpPr>
        <p:spPr>
          <a:xfrm>
            <a:off x="4227513" y="3929063"/>
            <a:ext cx="6832600" cy="206692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fontAlgn="auto">
              <a:lnSpc>
                <a:spcPct val="150000"/>
              </a:lnSpc>
              <a:buClr>
                <a:srgbClr val="0070C0"/>
              </a:buClr>
              <a:buFont typeface="Arial" panose="020B0604020202020204" pitchFamily="34" charset="0"/>
              <a:buNone/>
              <a:defRPr/>
            </a:pPr>
            <a:r>
              <a:rPr lang="zh-CN" altLang="en-US" sz="2135" b="1" noProof="1">
                <a:solidFill>
                  <a:prstClr val="white"/>
                </a:solidFill>
                <a:latin typeface="微软雅黑" panose="020B0503020204020204" pitchFamily="34" charset="-122"/>
                <a:ea typeface="微软雅黑" panose="020B0503020204020204" pitchFamily="34" charset="-122"/>
              </a:rPr>
              <a:t>个人所有学习专题、创作成果、文摘、笔记等各类知识内容体系化管理、一目了然。</a:t>
            </a:r>
            <a:endParaRPr lang="en-US" altLang="zh-CN" sz="2135" b="1" noProof="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7"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8" grpId="0" bldLvl="0" animBg="1"/>
      <p:bldP spid="2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967105" y="1040130"/>
            <a:ext cx="10238105" cy="5789295"/>
          </a:xfrm>
          <a:prstGeom prst="rect">
            <a:avLst/>
          </a:prstGeom>
        </p:spPr>
      </p:pic>
      <p:sp>
        <p:nvSpPr>
          <p:cNvPr id="12" name="流程图: 过程 11"/>
          <p:cNvSpPr/>
          <p:nvPr/>
        </p:nvSpPr>
        <p:spPr>
          <a:xfrm>
            <a:off x="13335" y="963930"/>
            <a:ext cx="12164695" cy="76200"/>
          </a:xfrm>
          <a:prstGeom prst="flowChartProces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grpSp>
        <p:nvGrpSpPr>
          <p:cNvPr id="2" name="组合 7"/>
          <p:cNvGrpSpPr/>
          <p:nvPr/>
        </p:nvGrpSpPr>
        <p:grpSpPr>
          <a:xfrm>
            <a:off x="2800350" y="5149850"/>
            <a:ext cx="431800" cy="361950"/>
            <a:chOff x="4719" y="3288"/>
            <a:chExt cx="542" cy="344"/>
          </a:xfrm>
        </p:grpSpPr>
        <p:sp>
          <p:nvSpPr>
            <p:cNvPr id="9" name="任意多边形 8"/>
            <p:cNvSpPr/>
            <p:nvPr/>
          </p:nvSpPr>
          <p:spPr>
            <a:xfrm flipH="1">
              <a:off x="4719" y="3358"/>
              <a:ext cx="273" cy="274"/>
            </a:xfrm>
            <a:custGeom>
              <a:avLst/>
              <a:gdLst/>
              <a:ahLst/>
              <a:cxnLst/>
              <a:rect l="0" t="0" r="0" b="0"/>
              <a:pathLst>
                <a:path w="2614" h="2630">
                  <a:moveTo>
                    <a:pt x="1176" y="0"/>
                  </a:moveTo>
                  <a:cubicBezTo>
                    <a:pt x="1196" y="78"/>
                    <a:pt x="1274" y="182"/>
                    <a:pt x="1316" y="180"/>
                  </a:cubicBezTo>
                  <a:cubicBezTo>
                    <a:pt x="1358" y="178"/>
                    <a:pt x="1412" y="78"/>
                    <a:pt x="1448" y="0"/>
                  </a:cubicBezTo>
                  <a:cubicBezTo>
                    <a:pt x="1976" y="0"/>
                    <a:pt x="2504" y="0"/>
                    <a:pt x="2504" y="0"/>
                  </a:cubicBezTo>
                  <a:cubicBezTo>
                    <a:pt x="2576" y="4"/>
                    <a:pt x="2612" y="94"/>
                    <a:pt x="2610" y="146"/>
                  </a:cubicBezTo>
                  <a:cubicBezTo>
                    <a:pt x="2610" y="194"/>
                    <a:pt x="2614" y="294"/>
                    <a:pt x="2492" y="312"/>
                  </a:cubicBezTo>
                  <a:cubicBezTo>
                    <a:pt x="2104" y="312"/>
                    <a:pt x="1716" y="312"/>
                    <a:pt x="1716" y="312"/>
                  </a:cubicBezTo>
                  <a:lnTo>
                    <a:pt x="2180" y="2278"/>
                  </a:lnTo>
                  <a:cubicBezTo>
                    <a:pt x="2210" y="2506"/>
                    <a:pt x="2116" y="2574"/>
                    <a:pt x="2048" y="2586"/>
                  </a:cubicBezTo>
                  <a:cubicBezTo>
                    <a:pt x="1982" y="2614"/>
                    <a:pt x="1826" y="2600"/>
                    <a:pt x="1770" y="2454"/>
                  </a:cubicBezTo>
                  <a:cubicBezTo>
                    <a:pt x="1681" y="2159"/>
                    <a:pt x="1592" y="1864"/>
                    <a:pt x="1592" y="1864"/>
                  </a:cubicBezTo>
                  <a:cubicBezTo>
                    <a:pt x="1520" y="1604"/>
                    <a:pt x="1380" y="1490"/>
                    <a:pt x="1304" y="1494"/>
                  </a:cubicBezTo>
                  <a:cubicBezTo>
                    <a:pt x="1164" y="1510"/>
                    <a:pt x="1062" y="1698"/>
                    <a:pt x="1006" y="1888"/>
                  </a:cubicBezTo>
                  <a:cubicBezTo>
                    <a:pt x="910" y="2176"/>
                    <a:pt x="900" y="2302"/>
                    <a:pt x="856" y="2396"/>
                  </a:cubicBezTo>
                  <a:cubicBezTo>
                    <a:pt x="816" y="2508"/>
                    <a:pt x="720" y="2630"/>
                    <a:pt x="570" y="2596"/>
                  </a:cubicBezTo>
                  <a:cubicBezTo>
                    <a:pt x="506" y="2564"/>
                    <a:pt x="376" y="2548"/>
                    <a:pt x="440" y="2256"/>
                  </a:cubicBezTo>
                  <a:lnTo>
                    <a:pt x="906" y="310"/>
                  </a:lnTo>
                  <a:lnTo>
                    <a:pt x="148" y="310"/>
                  </a:lnTo>
                  <a:cubicBezTo>
                    <a:pt x="48" y="304"/>
                    <a:pt x="7" y="226"/>
                    <a:pt x="2" y="174"/>
                  </a:cubicBezTo>
                  <a:cubicBezTo>
                    <a:pt x="0" y="118"/>
                    <a:pt x="20" y="0"/>
                    <a:pt x="148" y="2"/>
                  </a:cubicBezTo>
                  <a:cubicBezTo>
                    <a:pt x="342" y="2"/>
                    <a:pt x="1176" y="0"/>
                    <a:pt x="1176" y="0"/>
                  </a:cubicBezTo>
                  <a:close/>
                </a:path>
              </a:pathLst>
            </a:cu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sp>
          <p:nvSpPr>
            <p:cNvPr id="10" name="椭圆 9"/>
            <p:cNvSpPr/>
            <p:nvPr/>
          </p:nvSpPr>
          <p:spPr>
            <a:xfrm flipH="1">
              <a:off x="4818" y="3288"/>
              <a:ext cx="73" cy="72"/>
            </a:xfrm>
            <a:prstGeom prst="ellipse">
              <a:avLst/>
            </a:pr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sp>
          <p:nvSpPr>
            <p:cNvPr id="11" name="任意多边形 10"/>
            <p:cNvSpPr/>
            <p:nvPr/>
          </p:nvSpPr>
          <p:spPr>
            <a:xfrm>
              <a:off x="5000" y="3363"/>
              <a:ext cx="261" cy="263"/>
            </a:xfrm>
            <a:custGeom>
              <a:avLst/>
              <a:gdLst/>
              <a:ahLst/>
              <a:cxnLst/>
              <a:rect l="0" t="0" r="0" b="0"/>
              <a:pathLst>
                <a:path w="2614" h="2628">
                  <a:moveTo>
                    <a:pt x="1100" y="0"/>
                  </a:moveTo>
                  <a:cubicBezTo>
                    <a:pt x="1120" y="78"/>
                    <a:pt x="1193" y="183"/>
                    <a:pt x="1316" y="180"/>
                  </a:cubicBezTo>
                  <a:cubicBezTo>
                    <a:pt x="1439" y="177"/>
                    <a:pt x="1472" y="84"/>
                    <a:pt x="1508" y="6"/>
                  </a:cubicBezTo>
                  <a:cubicBezTo>
                    <a:pt x="2036" y="6"/>
                    <a:pt x="2504" y="0"/>
                    <a:pt x="2504" y="0"/>
                  </a:cubicBezTo>
                  <a:cubicBezTo>
                    <a:pt x="2576" y="4"/>
                    <a:pt x="2612" y="94"/>
                    <a:pt x="2610" y="146"/>
                  </a:cubicBezTo>
                  <a:cubicBezTo>
                    <a:pt x="2610" y="194"/>
                    <a:pt x="2614" y="294"/>
                    <a:pt x="2492" y="312"/>
                  </a:cubicBezTo>
                  <a:cubicBezTo>
                    <a:pt x="2104" y="312"/>
                    <a:pt x="1716" y="312"/>
                    <a:pt x="1716" y="312"/>
                  </a:cubicBezTo>
                  <a:lnTo>
                    <a:pt x="1985" y="1350"/>
                  </a:lnTo>
                  <a:lnTo>
                    <a:pt x="1805" y="1401"/>
                  </a:lnTo>
                  <a:lnTo>
                    <a:pt x="2093" y="2328"/>
                  </a:lnTo>
                  <a:cubicBezTo>
                    <a:pt x="2126" y="2457"/>
                    <a:pt x="2117" y="2547"/>
                    <a:pt x="2030" y="2598"/>
                  </a:cubicBezTo>
                  <a:cubicBezTo>
                    <a:pt x="1919" y="2628"/>
                    <a:pt x="1834" y="2552"/>
                    <a:pt x="1778" y="2406"/>
                  </a:cubicBezTo>
                  <a:cubicBezTo>
                    <a:pt x="1679" y="2219"/>
                    <a:pt x="1507" y="1628"/>
                    <a:pt x="1436" y="1476"/>
                  </a:cubicBezTo>
                  <a:lnTo>
                    <a:pt x="1136" y="1476"/>
                  </a:lnTo>
                  <a:cubicBezTo>
                    <a:pt x="1070" y="1668"/>
                    <a:pt x="926" y="2226"/>
                    <a:pt x="842" y="2412"/>
                  </a:cubicBezTo>
                  <a:cubicBezTo>
                    <a:pt x="802" y="2524"/>
                    <a:pt x="728" y="2616"/>
                    <a:pt x="635" y="2595"/>
                  </a:cubicBezTo>
                  <a:cubicBezTo>
                    <a:pt x="571" y="2563"/>
                    <a:pt x="488" y="2532"/>
                    <a:pt x="545" y="2316"/>
                  </a:cubicBezTo>
                  <a:lnTo>
                    <a:pt x="797" y="1416"/>
                  </a:lnTo>
                  <a:lnTo>
                    <a:pt x="602" y="1368"/>
                  </a:lnTo>
                  <a:lnTo>
                    <a:pt x="906" y="310"/>
                  </a:lnTo>
                  <a:lnTo>
                    <a:pt x="148" y="310"/>
                  </a:lnTo>
                  <a:cubicBezTo>
                    <a:pt x="48" y="304"/>
                    <a:pt x="7" y="226"/>
                    <a:pt x="2" y="174"/>
                  </a:cubicBezTo>
                  <a:cubicBezTo>
                    <a:pt x="0" y="118"/>
                    <a:pt x="20" y="0"/>
                    <a:pt x="148" y="2"/>
                  </a:cubicBezTo>
                  <a:cubicBezTo>
                    <a:pt x="342" y="2"/>
                    <a:pt x="1160" y="0"/>
                    <a:pt x="1100" y="0"/>
                  </a:cubicBezTo>
                  <a:close/>
                </a:path>
              </a:pathLst>
            </a:cu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sp>
          <p:nvSpPr>
            <p:cNvPr id="14" name="椭圆 13"/>
            <p:cNvSpPr/>
            <p:nvPr/>
          </p:nvSpPr>
          <p:spPr>
            <a:xfrm>
              <a:off x="5097" y="3297"/>
              <a:ext cx="69" cy="68"/>
            </a:xfrm>
            <a:prstGeom prst="ellipse">
              <a:avLst/>
            </a:prstGeom>
            <a:solidFill>
              <a:srgbClr val="FFFFFF">
                <a:alpha val="39999"/>
              </a:srgbClr>
            </a:solidFill>
            <a:ln w="19050" cap="flat" cmpd="sng">
              <a:solidFill>
                <a:srgbClr val="FFFFFF"/>
              </a:solidFill>
              <a:prstDash val="solid"/>
              <a:headEnd type="none" w="med" len="med"/>
              <a:tailEnd type="none" w="med" len="med"/>
            </a:ln>
          </p:spPr>
          <p:txBody>
            <a:bodyPr/>
            <a:lstStyle/>
            <a:p>
              <a:endParaRPr lang="zh-CN" altLang="en-US"/>
            </a:p>
          </p:txBody>
        </p:sp>
      </p:grpSp>
      <p:grpSp>
        <p:nvGrpSpPr>
          <p:cNvPr id="7" name="组合 22"/>
          <p:cNvGrpSpPr/>
          <p:nvPr/>
        </p:nvGrpSpPr>
        <p:grpSpPr>
          <a:xfrm>
            <a:off x="3368675" y="5168900"/>
            <a:ext cx="374650" cy="374650"/>
            <a:chOff x="523" y="2809"/>
            <a:chExt cx="876" cy="882"/>
          </a:xfrm>
        </p:grpSpPr>
        <p:sp>
          <p:nvSpPr>
            <p:cNvPr id="24" name="椭圆 23"/>
            <p:cNvSpPr/>
            <p:nvPr/>
          </p:nvSpPr>
          <p:spPr>
            <a:xfrm>
              <a:off x="523" y="2809"/>
              <a:ext cx="876" cy="876"/>
            </a:xfrm>
            <a:prstGeom prst="ellipse">
              <a:avLst/>
            </a:prstGeom>
            <a:solidFill>
              <a:srgbClr val="FFFFFF">
                <a:alpha val="39999"/>
              </a:srgbClr>
            </a:solid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25" name="直接连接符 24"/>
            <p:cNvSpPr/>
            <p:nvPr/>
          </p:nvSpPr>
          <p:spPr>
            <a:xfrm>
              <a:off x="964" y="2809"/>
              <a:ext cx="0" cy="870"/>
            </a:xfrm>
            <a:prstGeom prst="line">
              <a:avLst/>
            </a:prstGeom>
            <a:ln w="19050" cap="flat" cmpd="sng">
              <a:solidFill>
                <a:srgbClr val="FFFFFF">
                  <a:alpha val="89999"/>
                </a:srgbClr>
              </a:solidFill>
              <a:prstDash val="solid"/>
              <a:headEnd type="none" w="med" len="med"/>
              <a:tailEnd type="none" w="med" len="med"/>
            </a:ln>
          </p:spPr>
        </p:sp>
        <p:sp>
          <p:nvSpPr>
            <p:cNvPr id="26" name="直接连接符 25"/>
            <p:cNvSpPr/>
            <p:nvPr/>
          </p:nvSpPr>
          <p:spPr>
            <a:xfrm>
              <a:off x="523" y="3244"/>
              <a:ext cx="876" cy="0"/>
            </a:xfrm>
            <a:prstGeom prst="line">
              <a:avLst/>
            </a:prstGeom>
            <a:ln w="19050" cap="flat" cmpd="sng">
              <a:solidFill>
                <a:srgbClr val="FFFFFF">
                  <a:alpha val="89999"/>
                </a:srgbClr>
              </a:solidFill>
              <a:prstDash val="solid"/>
              <a:headEnd type="none" w="med" len="med"/>
              <a:tailEnd type="none" w="med" len="med"/>
            </a:ln>
          </p:spPr>
        </p:sp>
        <p:sp>
          <p:nvSpPr>
            <p:cNvPr id="27" name="任意多边形 26"/>
            <p:cNvSpPr/>
            <p:nvPr/>
          </p:nvSpPr>
          <p:spPr>
            <a:xfrm>
              <a:off x="1023" y="2815"/>
              <a:ext cx="182" cy="864"/>
            </a:xfrm>
            <a:custGeom>
              <a:avLst/>
              <a:gdLst/>
              <a:ahLst/>
              <a:cxnLst/>
              <a:rect l="0" t="0" r="0" b="0"/>
              <a:pathLst>
                <a:path w="182" h="864">
                  <a:moveTo>
                    <a:pt x="0" y="0"/>
                  </a:moveTo>
                  <a:cubicBezTo>
                    <a:pt x="59" y="89"/>
                    <a:pt x="182" y="177"/>
                    <a:pt x="182" y="435"/>
                  </a:cubicBezTo>
                  <a:cubicBezTo>
                    <a:pt x="182" y="693"/>
                    <a:pt x="70" y="800"/>
                    <a:pt x="6" y="864"/>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28" name="任意多边形 27"/>
            <p:cNvSpPr/>
            <p:nvPr/>
          </p:nvSpPr>
          <p:spPr>
            <a:xfrm>
              <a:off x="726" y="2821"/>
              <a:ext cx="197" cy="870"/>
            </a:xfrm>
            <a:custGeom>
              <a:avLst/>
              <a:gdLst/>
              <a:ahLst/>
              <a:cxnLst/>
              <a:rect l="0" t="0" r="0" b="0"/>
              <a:pathLst>
                <a:path w="197" h="870">
                  <a:moveTo>
                    <a:pt x="167" y="0"/>
                  </a:moveTo>
                  <a:cubicBezTo>
                    <a:pt x="117" y="64"/>
                    <a:pt x="0" y="178"/>
                    <a:pt x="0" y="436"/>
                  </a:cubicBezTo>
                  <a:cubicBezTo>
                    <a:pt x="0" y="694"/>
                    <a:pt x="124" y="769"/>
                    <a:pt x="197" y="870"/>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29" name="任意多边形 28"/>
            <p:cNvSpPr/>
            <p:nvPr/>
          </p:nvSpPr>
          <p:spPr>
            <a:xfrm rot="5400000">
              <a:off x="891" y="3171"/>
              <a:ext cx="114" cy="653"/>
            </a:xfrm>
            <a:custGeom>
              <a:avLst/>
              <a:gdLst/>
              <a:ahLst/>
              <a:cxnLst/>
              <a:rect l="0" t="0" r="0" b="0"/>
              <a:pathLst>
                <a:path w="197" h="870">
                  <a:moveTo>
                    <a:pt x="167" y="0"/>
                  </a:moveTo>
                  <a:cubicBezTo>
                    <a:pt x="117" y="64"/>
                    <a:pt x="0" y="178"/>
                    <a:pt x="0" y="436"/>
                  </a:cubicBezTo>
                  <a:cubicBezTo>
                    <a:pt x="0" y="694"/>
                    <a:pt x="124" y="769"/>
                    <a:pt x="197" y="870"/>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sp>
          <p:nvSpPr>
            <p:cNvPr id="30" name="任意多边形 29"/>
            <p:cNvSpPr/>
            <p:nvPr/>
          </p:nvSpPr>
          <p:spPr>
            <a:xfrm rot="-5400000" flipV="1">
              <a:off x="899" y="2668"/>
              <a:ext cx="114" cy="653"/>
            </a:xfrm>
            <a:custGeom>
              <a:avLst/>
              <a:gdLst/>
              <a:ahLst/>
              <a:cxnLst/>
              <a:rect l="0" t="0" r="0" b="0"/>
              <a:pathLst>
                <a:path w="197" h="870">
                  <a:moveTo>
                    <a:pt x="167" y="0"/>
                  </a:moveTo>
                  <a:cubicBezTo>
                    <a:pt x="117" y="64"/>
                    <a:pt x="0" y="178"/>
                    <a:pt x="0" y="436"/>
                  </a:cubicBezTo>
                  <a:cubicBezTo>
                    <a:pt x="0" y="694"/>
                    <a:pt x="124" y="769"/>
                    <a:pt x="197" y="870"/>
                  </a:cubicBezTo>
                </a:path>
              </a:pathLst>
            </a:custGeom>
            <a:noFill/>
            <a:ln w="19050" cap="flat" cmpd="sng">
              <a:solidFill>
                <a:srgbClr val="FFFFFF">
                  <a:alpha val="89999"/>
                </a:srgbClr>
              </a:solidFill>
              <a:prstDash val="solid"/>
              <a:headEnd type="none" w="med" len="med"/>
              <a:tailEnd type="none" w="med" len="med"/>
            </a:ln>
          </p:spPr>
          <p:txBody>
            <a:bodyPr/>
            <a:lstStyle/>
            <a:p>
              <a:endParaRPr lang="zh-CN" altLang="en-US"/>
            </a:p>
          </p:txBody>
        </p:sp>
      </p:grpSp>
      <p:grpSp>
        <p:nvGrpSpPr>
          <p:cNvPr id="8" name="组合 30"/>
          <p:cNvGrpSpPr/>
          <p:nvPr/>
        </p:nvGrpSpPr>
        <p:grpSpPr>
          <a:xfrm>
            <a:off x="2362200" y="5157788"/>
            <a:ext cx="365125" cy="282575"/>
            <a:chOff x="1298" y="1792"/>
            <a:chExt cx="300" cy="234"/>
          </a:xfrm>
        </p:grpSpPr>
        <p:sp>
          <p:nvSpPr>
            <p:cNvPr id="32" name="直接连接符 31"/>
            <p:cNvSpPr/>
            <p:nvPr/>
          </p:nvSpPr>
          <p:spPr>
            <a:xfrm flipV="1">
              <a:off x="1523" y="1792"/>
              <a:ext cx="0" cy="60"/>
            </a:xfrm>
            <a:prstGeom prst="line">
              <a:avLst/>
            </a:prstGeom>
            <a:ln w="57150" cap="flat" cmpd="sng">
              <a:solidFill>
                <a:srgbClr val="FFFFFF"/>
              </a:solidFill>
              <a:prstDash val="solid"/>
              <a:headEnd type="none" w="med" len="med"/>
              <a:tailEnd type="none" w="med" len="med"/>
            </a:ln>
          </p:spPr>
        </p:sp>
        <p:sp>
          <p:nvSpPr>
            <p:cNvPr id="33" name="矩形 32"/>
            <p:cNvSpPr/>
            <p:nvPr/>
          </p:nvSpPr>
          <p:spPr>
            <a:xfrm>
              <a:off x="1428" y="1961"/>
              <a:ext cx="43" cy="57"/>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34" name="矩形 33"/>
            <p:cNvSpPr/>
            <p:nvPr/>
          </p:nvSpPr>
          <p:spPr>
            <a:xfrm>
              <a:off x="1384"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35" name="矩形 34"/>
            <p:cNvSpPr/>
            <p:nvPr/>
          </p:nvSpPr>
          <p:spPr>
            <a:xfrm>
              <a:off x="1488"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36" name="上箭头 35"/>
            <p:cNvSpPr/>
            <p:nvPr/>
          </p:nvSpPr>
          <p:spPr>
            <a:xfrm>
              <a:off x="1298" y="1802"/>
              <a:ext cx="300" cy="224"/>
            </a:xfrm>
            <a:prstGeom prst="upArrow">
              <a:avLst>
                <a:gd name="adj1" fmla="val 63675"/>
                <a:gd name="adj2" fmla="val 44657"/>
              </a:avLst>
            </a:prstGeom>
            <a:solidFill>
              <a:srgbClr val="FFFFFF">
                <a:alpha val="35001"/>
              </a:srgbClr>
            </a:solidFill>
            <a:ln w="28575" cap="flat" cmpd="sng">
              <a:solidFill>
                <a:srgbClr val="FFFFFF"/>
              </a:solidFill>
              <a:prstDash val="solid"/>
              <a:miter/>
              <a:headEnd type="none" w="med" len="med"/>
              <a:tailEnd type="none" w="med" len="med"/>
            </a:ln>
          </p:spPr>
          <p:txBody>
            <a:bodyPr/>
            <a:lstStyle/>
            <a:p>
              <a:endParaRPr lang="zh-CN" altLang="en-US"/>
            </a:p>
          </p:txBody>
        </p:sp>
      </p:grpSp>
      <p:grpSp>
        <p:nvGrpSpPr>
          <p:cNvPr id="13" name="组合 71"/>
          <p:cNvGrpSpPr/>
          <p:nvPr/>
        </p:nvGrpSpPr>
        <p:grpSpPr>
          <a:xfrm>
            <a:off x="5354638" y="5311775"/>
            <a:ext cx="447675" cy="384175"/>
            <a:chOff x="2310" y="3078"/>
            <a:chExt cx="312" cy="270"/>
          </a:xfrm>
        </p:grpSpPr>
        <p:sp>
          <p:nvSpPr>
            <p:cNvPr id="73" name="圆角矩形 72"/>
            <p:cNvSpPr/>
            <p:nvPr/>
          </p:nvSpPr>
          <p:spPr>
            <a:xfrm>
              <a:off x="2374" y="3078"/>
              <a:ext cx="186" cy="187"/>
            </a:xfrm>
            <a:prstGeom prst="roundRect">
              <a:avLst>
                <a:gd name="adj" fmla="val 6250"/>
              </a:avLst>
            </a:prstGeom>
            <a:noFill/>
            <a:ln w="15875" cap="flat" cmpd="sng">
              <a:solidFill>
                <a:srgbClr val="FFFFFF">
                  <a:alpha val="80000"/>
                </a:srgbClr>
              </a:solidFill>
              <a:prstDash val="solid"/>
              <a:headEnd type="none" w="med" len="med"/>
              <a:tailEnd type="none" w="med" len="med"/>
            </a:ln>
          </p:spPr>
          <p:txBody>
            <a:bodyPr/>
            <a:lstStyle/>
            <a:p>
              <a:endParaRPr lang="zh-CN" altLang="en-US"/>
            </a:p>
          </p:txBody>
        </p:sp>
        <p:sp>
          <p:nvSpPr>
            <p:cNvPr id="74" name="圆角矩形 73"/>
            <p:cNvSpPr/>
            <p:nvPr/>
          </p:nvSpPr>
          <p:spPr>
            <a:xfrm>
              <a:off x="2310" y="3265"/>
              <a:ext cx="312" cy="83"/>
            </a:xfrm>
            <a:prstGeom prst="roundRect">
              <a:avLst>
                <a:gd name="adj" fmla="val 16667"/>
              </a:avLst>
            </a:prstGeom>
            <a:noFill/>
            <a:ln w="15875" cap="flat" cmpd="sng">
              <a:solidFill>
                <a:srgbClr val="FFFFFF">
                  <a:alpha val="80000"/>
                </a:srgbClr>
              </a:solidFill>
              <a:prstDash val="solid"/>
              <a:headEnd type="none" w="med" len="med"/>
              <a:tailEnd type="none" w="med" len="med"/>
            </a:ln>
          </p:spPr>
          <p:txBody>
            <a:bodyPr/>
            <a:lstStyle/>
            <a:p>
              <a:endParaRPr lang="zh-CN" altLang="en-US"/>
            </a:p>
          </p:txBody>
        </p:sp>
        <p:sp>
          <p:nvSpPr>
            <p:cNvPr id="75" name="圆角矩形 74"/>
            <p:cNvSpPr/>
            <p:nvPr/>
          </p:nvSpPr>
          <p:spPr>
            <a:xfrm>
              <a:off x="2390" y="3096"/>
              <a:ext cx="154" cy="147"/>
            </a:xfrm>
            <a:prstGeom prst="roundRect">
              <a:avLst>
                <a:gd name="adj" fmla="val 7972"/>
              </a:avLst>
            </a:prstGeom>
            <a:solidFill>
              <a:srgbClr val="FFFFFF">
                <a:alpha val="39999"/>
              </a:srgbClr>
            </a:solidFill>
            <a:ln w="15875" cap="flat" cmpd="sng">
              <a:solidFill>
                <a:srgbClr val="FFFFFF">
                  <a:alpha val="80000"/>
                </a:srgbClr>
              </a:solidFill>
              <a:prstDash val="solid"/>
              <a:headEnd type="none" w="med" len="med"/>
              <a:tailEnd type="none" w="med" len="med"/>
            </a:ln>
          </p:spPr>
          <p:txBody>
            <a:bodyPr/>
            <a:lstStyle/>
            <a:p>
              <a:endParaRPr lang="zh-CN" altLang="en-US"/>
            </a:p>
          </p:txBody>
        </p:sp>
        <p:sp>
          <p:nvSpPr>
            <p:cNvPr id="76" name="直接连接符 75"/>
            <p:cNvSpPr/>
            <p:nvPr/>
          </p:nvSpPr>
          <p:spPr>
            <a:xfrm flipH="1">
              <a:off x="2530" y="3305"/>
              <a:ext cx="47" cy="0"/>
            </a:xfrm>
            <a:prstGeom prst="line">
              <a:avLst/>
            </a:prstGeom>
            <a:ln w="15875" cap="flat" cmpd="sng">
              <a:solidFill>
                <a:srgbClr val="FFFFFF">
                  <a:alpha val="80000"/>
                </a:srgbClr>
              </a:solidFill>
              <a:prstDash val="solid"/>
              <a:headEnd type="none" w="med" len="med"/>
              <a:tailEnd type="none" w="med" len="med"/>
            </a:ln>
          </p:spPr>
        </p:sp>
        <p:sp>
          <p:nvSpPr>
            <p:cNvPr id="77" name="直接连接符 76"/>
            <p:cNvSpPr/>
            <p:nvPr/>
          </p:nvSpPr>
          <p:spPr>
            <a:xfrm flipH="1">
              <a:off x="2447" y="3134"/>
              <a:ext cx="78" cy="0"/>
            </a:xfrm>
            <a:prstGeom prst="line">
              <a:avLst/>
            </a:prstGeom>
            <a:ln w="15875" cap="flat" cmpd="sng">
              <a:solidFill>
                <a:srgbClr val="FFFFFF">
                  <a:alpha val="80000"/>
                </a:srgbClr>
              </a:solidFill>
              <a:prstDash val="solid"/>
              <a:headEnd type="none" w="med" len="med"/>
              <a:tailEnd type="none" w="med" len="med"/>
            </a:ln>
          </p:spPr>
        </p:sp>
        <p:sp>
          <p:nvSpPr>
            <p:cNvPr id="78" name="直接连接符 77"/>
            <p:cNvSpPr/>
            <p:nvPr/>
          </p:nvSpPr>
          <p:spPr>
            <a:xfrm flipH="1">
              <a:off x="2467" y="3154"/>
              <a:ext cx="48" cy="0"/>
            </a:xfrm>
            <a:prstGeom prst="line">
              <a:avLst/>
            </a:prstGeom>
            <a:ln w="15875" cap="flat" cmpd="sng">
              <a:solidFill>
                <a:srgbClr val="FFFFFF">
                  <a:alpha val="80000"/>
                </a:srgbClr>
              </a:solidFill>
              <a:prstDash val="solid"/>
              <a:headEnd type="none" w="med" len="med"/>
              <a:tailEnd type="none" w="med" len="med"/>
            </a:ln>
          </p:spPr>
        </p:sp>
        <p:sp>
          <p:nvSpPr>
            <p:cNvPr id="79" name="直接连接符 78"/>
            <p:cNvSpPr/>
            <p:nvPr/>
          </p:nvSpPr>
          <p:spPr>
            <a:xfrm flipH="1">
              <a:off x="2480" y="3216"/>
              <a:ext cx="34" cy="0"/>
            </a:xfrm>
            <a:prstGeom prst="line">
              <a:avLst/>
            </a:prstGeom>
            <a:ln w="15875" cap="flat" cmpd="sng">
              <a:solidFill>
                <a:srgbClr val="FFFFFF">
                  <a:alpha val="80000"/>
                </a:srgbClr>
              </a:solidFill>
              <a:prstDash val="solid"/>
              <a:headEnd type="none" w="med" len="med"/>
              <a:tailEnd type="none" w="med" len="med"/>
            </a:ln>
          </p:spPr>
        </p:sp>
      </p:grpSp>
      <p:grpSp>
        <p:nvGrpSpPr>
          <p:cNvPr id="15" name="组合 87"/>
          <p:cNvGrpSpPr/>
          <p:nvPr/>
        </p:nvGrpSpPr>
        <p:grpSpPr>
          <a:xfrm>
            <a:off x="3736975" y="5284788"/>
            <a:ext cx="365125" cy="282575"/>
            <a:chOff x="1298" y="1792"/>
            <a:chExt cx="300" cy="234"/>
          </a:xfrm>
        </p:grpSpPr>
        <p:sp>
          <p:nvSpPr>
            <p:cNvPr id="89" name="直接连接符 88"/>
            <p:cNvSpPr/>
            <p:nvPr/>
          </p:nvSpPr>
          <p:spPr>
            <a:xfrm flipV="1">
              <a:off x="1523" y="1792"/>
              <a:ext cx="0" cy="60"/>
            </a:xfrm>
            <a:prstGeom prst="line">
              <a:avLst/>
            </a:prstGeom>
            <a:ln w="57150" cap="flat" cmpd="sng">
              <a:solidFill>
                <a:srgbClr val="FFFFFF"/>
              </a:solidFill>
              <a:prstDash val="solid"/>
              <a:headEnd type="none" w="med" len="med"/>
              <a:tailEnd type="none" w="med" len="med"/>
            </a:ln>
          </p:spPr>
        </p:sp>
        <p:sp>
          <p:nvSpPr>
            <p:cNvPr id="90" name="矩形 89"/>
            <p:cNvSpPr/>
            <p:nvPr/>
          </p:nvSpPr>
          <p:spPr>
            <a:xfrm>
              <a:off x="1428" y="1961"/>
              <a:ext cx="43" cy="57"/>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91" name="矩形 90"/>
            <p:cNvSpPr/>
            <p:nvPr/>
          </p:nvSpPr>
          <p:spPr>
            <a:xfrm>
              <a:off x="1384"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92" name="矩形 91"/>
            <p:cNvSpPr/>
            <p:nvPr/>
          </p:nvSpPr>
          <p:spPr>
            <a:xfrm>
              <a:off x="1488" y="1908"/>
              <a:ext cx="29" cy="29"/>
            </a:xfrm>
            <a:prstGeom prst="rect">
              <a:avLst/>
            </a:prstGeom>
            <a:solidFill>
              <a:srgbClr val="FFFFFF">
                <a:alpha val="35001"/>
              </a:srgbClr>
            </a:solidFill>
            <a:ln w="9525" cap="flat" cmpd="sng">
              <a:solidFill>
                <a:srgbClr val="FFFFFF"/>
              </a:solidFill>
              <a:prstDash val="solid"/>
              <a:miter/>
              <a:headEnd type="none" w="med" len="med"/>
              <a:tailEnd type="none" w="med" len="med"/>
            </a:ln>
          </p:spPr>
          <p:txBody>
            <a:bodyPr/>
            <a:lstStyle/>
            <a:p>
              <a:endParaRPr lang="zh-CN" altLang="en-US"/>
            </a:p>
          </p:txBody>
        </p:sp>
        <p:sp>
          <p:nvSpPr>
            <p:cNvPr id="93" name="上箭头 92"/>
            <p:cNvSpPr/>
            <p:nvPr/>
          </p:nvSpPr>
          <p:spPr>
            <a:xfrm>
              <a:off x="1298" y="1802"/>
              <a:ext cx="300" cy="224"/>
            </a:xfrm>
            <a:prstGeom prst="upArrow">
              <a:avLst>
                <a:gd name="adj1" fmla="val 63675"/>
                <a:gd name="adj2" fmla="val 44657"/>
              </a:avLst>
            </a:prstGeom>
            <a:solidFill>
              <a:srgbClr val="FFFFFF">
                <a:alpha val="35001"/>
              </a:srgbClr>
            </a:solidFill>
            <a:ln w="28575" cap="flat" cmpd="sng">
              <a:solidFill>
                <a:srgbClr val="FFFFFF"/>
              </a:solidFill>
              <a:prstDash val="solid"/>
              <a:miter/>
              <a:headEnd type="none" w="med" len="med"/>
              <a:tailEnd type="none" w="med" len="med"/>
            </a:ln>
          </p:spPr>
          <p:txBody>
            <a:bodyPr/>
            <a:lstStyle/>
            <a:p>
              <a:endParaRPr lang="zh-CN" altLang="en-US"/>
            </a:p>
          </p:txBody>
        </p:sp>
      </p:grpSp>
      <p:sp>
        <p:nvSpPr>
          <p:cNvPr id="101" name="矩形 100"/>
          <p:cNvSpPr/>
          <p:nvPr/>
        </p:nvSpPr>
        <p:spPr>
          <a:xfrm>
            <a:off x="1033145" y="2916555"/>
            <a:ext cx="2914015" cy="39128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p:nvSpPr>
        <p:spPr>
          <a:xfrm>
            <a:off x="1041400" y="2916555"/>
            <a:ext cx="2905125" cy="49466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4021455" y="2916555"/>
            <a:ext cx="4493895" cy="147383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4021455" y="2915285"/>
            <a:ext cx="1591310" cy="47053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a:off x="4011295" y="5230495"/>
            <a:ext cx="4503420" cy="159448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4021455" y="5222875"/>
            <a:ext cx="1558290" cy="4730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nvSpPr>
        <p:spPr>
          <a:xfrm>
            <a:off x="8594090" y="2915285"/>
            <a:ext cx="2610485" cy="390969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8594090" y="2915920"/>
            <a:ext cx="2611755" cy="49339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
          <p:cNvGrpSpPr/>
          <p:nvPr/>
        </p:nvGrpSpPr>
        <p:grpSpPr>
          <a:xfrm>
            <a:off x="3968115" y="2866390"/>
            <a:ext cx="3580130" cy="3977640"/>
            <a:chOff x="9722" y="376"/>
            <a:chExt cx="5638" cy="10258"/>
          </a:xfrm>
        </p:grpSpPr>
        <p:pic>
          <p:nvPicPr>
            <p:cNvPr id="3" name="图片 2"/>
            <p:cNvPicPr>
              <a:picLocks noChangeAspect="1"/>
            </p:cNvPicPr>
            <p:nvPr/>
          </p:nvPicPr>
          <p:blipFill>
            <a:blip r:embed="rId3" cstate="print"/>
            <a:stretch>
              <a:fillRect/>
            </a:stretch>
          </p:blipFill>
          <p:spPr>
            <a:xfrm>
              <a:off x="9722" y="376"/>
              <a:ext cx="5639" cy="10259"/>
            </a:xfrm>
            <a:prstGeom prst="rect">
              <a:avLst/>
            </a:prstGeom>
          </p:spPr>
        </p:pic>
        <p:pic>
          <p:nvPicPr>
            <p:cNvPr id="6" name="图片 5"/>
            <p:cNvPicPr>
              <a:picLocks noChangeAspect="1"/>
            </p:cNvPicPr>
            <p:nvPr/>
          </p:nvPicPr>
          <p:blipFill>
            <a:blip r:embed="rId4" cstate="print"/>
            <a:stretch>
              <a:fillRect/>
            </a:stretch>
          </p:blipFill>
          <p:spPr>
            <a:xfrm>
              <a:off x="12376" y="434"/>
              <a:ext cx="2160" cy="67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diamond(in)">
                                      <p:cBhvr>
                                        <p:cTn id="7" dur="500"/>
                                        <p:tgtEl>
                                          <p:spTgt spid="10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arn(inVertical)">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101"/>
                                        </p:tgtEl>
                                      </p:cBhvr>
                                    </p:animEffect>
                                    <p:set>
                                      <p:cBhvr>
                                        <p:cTn id="25" dur="1" fill="hold">
                                          <p:stCondLst>
                                            <p:cond delay="499"/>
                                          </p:stCondLst>
                                        </p:cTn>
                                        <p:tgtEl>
                                          <p:spTgt spid="101"/>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102"/>
                                        </p:tgtEl>
                                      </p:cBhvr>
                                    </p:animEffect>
                                    <p:set>
                                      <p:cBhvr>
                                        <p:cTn id="28" dur="1" fill="hold">
                                          <p:stCondLst>
                                            <p:cond delay="499"/>
                                          </p:stCondLst>
                                        </p:cTn>
                                        <p:tgtEl>
                                          <p:spTgt spid="10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diamond(in)">
                                      <p:cBhvr>
                                        <p:cTn id="33" dur="500"/>
                                        <p:tgtEl>
                                          <p:spTgt spid="10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barn(inVertical)">
                                      <p:cBhvr>
                                        <p:cTn id="36" dur="500"/>
                                        <p:tgtEl>
                                          <p:spTgt spid="10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103"/>
                                        </p:tgtEl>
                                      </p:cBhvr>
                                    </p:animEffect>
                                    <p:set>
                                      <p:cBhvr>
                                        <p:cTn id="41" dur="1" fill="hold">
                                          <p:stCondLst>
                                            <p:cond delay="499"/>
                                          </p:stCondLst>
                                        </p:cTn>
                                        <p:tgtEl>
                                          <p:spTgt spid="103"/>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104"/>
                                        </p:tgtEl>
                                      </p:cBhvr>
                                    </p:animEffect>
                                    <p:set>
                                      <p:cBhvr>
                                        <p:cTn id="44" dur="1" fill="hold">
                                          <p:stCondLst>
                                            <p:cond delay="499"/>
                                          </p:stCondLst>
                                        </p:cTn>
                                        <p:tgtEl>
                                          <p:spTgt spid="10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diamond(in)">
                                      <p:cBhvr>
                                        <p:cTn id="49" dur="500"/>
                                        <p:tgtEl>
                                          <p:spTgt spid="10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barn(inVertical)">
                                      <p:cBhvr>
                                        <p:cTn id="52" dur="500"/>
                                        <p:tgtEl>
                                          <p:spTgt spid="10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05"/>
                                        </p:tgtEl>
                                      </p:cBhvr>
                                    </p:animEffect>
                                    <p:set>
                                      <p:cBhvr>
                                        <p:cTn id="57" dur="1" fill="hold">
                                          <p:stCondLst>
                                            <p:cond delay="499"/>
                                          </p:stCondLst>
                                        </p:cTn>
                                        <p:tgtEl>
                                          <p:spTgt spid="10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106"/>
                                        </p:tgtEl>
                                      </p:cBhvr>
                                    </p:animEffect>
                                    <p:set>
                                      <p:cBhvr>
                                        <p:cTn id="60" dur="1" fill="hold">
                                          <p:stCondLst>
                                            <p:cond delay="499"/>
                                          </p:stCondLst>
                                        </p:cTn>
                                        <p:tgtEl>
                                          <p:spTgt spid="10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grpId="0" nodeType="clickEffect">
                                  <p:stCondLst>
                                    <p:cond delay="0"/>
                                  </p:stCondLst>
                                  <p:childTnLst>
                                    <p:set>
                                      <p:cBhvr>
                                        <p:cTn id="64" dur="1" fill="hold">
                                          <p:stCondLst>
                                            <p:cond delay="0"/>
                                          </p:stCondLst>
                                        </p:cTn>
                                        <p:tgtEl>
                                          <p:spTgt spid="107"/>
                                        </p:tgtEl>
                                        <p:attrNameLst>
                                          <p:attrName>style.visibility</p:attrName>
                                        </p:attrNameLst>
                                      </p:cBhvr>
                                      <p:to>
                                        <p:strVal val="visible"/>
                                      </p:to>
                                    </p:set>
                                    <p:animEffect transition="in" filter="diamond(in)">
                                      <p:cBhvr>
                                        <p:cTn id="65" dur="500"/>
                                        <p:tgtEl>
                                          <p:spTgt spid="10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08"/>
                                        </p:tgtEl>
                                        <p:attrNameLst>
                                          <p:attrName>style.visibility</p:attrName>
                                        </p:attrNameLst>
                                      </p:cBhvr>
                                      <p:to>
                                        <p:strVal val="visible"/>
                                      </p:to>
                                    </p:set>
                                    <p:animEffect transition="in" filter="barn(inVertical)">
                                      <p:cBhvr>
                                        <p:cTn id="6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ldLvl="0" animBg="1"/>
      <p:bldP spid="101" grpId="1" bldLvl="0" animBg="1"/>
      <p:bldP spid="102" grpId="0" bldLvl="0" animBg="1"/>
      <p:bldP spid="102" grpId="1" bldLvl="0" animBg="1"/>
      <p:bldP spid="103" grpId="0" bldLvl="0" animBg="1"/>
      <p:bldP spid="103" grpId="1" bldLvl="0" animBg="1"/>
      <p:bldP spid="104" grpId="0" bldLvl="0" animBg="1"/>
      <p:bldP spid="104" grpId="1" bldLvl="0" animBg="1"/>
      <p:bldP spid="105" grpId="0" bldLvl="0" animBg="1"/>
      <p:bldP spid="105" grpId="1" bldLvl="0" animBg="1"/>
      <p:bldP spid="106" grpId="0" bldLvl="0" animBg="1"/>
      <p:bldP spid="106" grpId="1" bldLvl="0" animBg="1"/>
      <p:bldP spid="107" grpId="0" bldLvl="0" animBg="1"/>
      <p:bldP spid="10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p:cNvSpPr>
            <a:spLocks noGrp="1"/>
          </p:cNvSpPr>
          <p:nvPr>
            <p:ph type="title"/>
          </p:nvPr>
        </p:nvSpPr>
        <p:spPr/>
        <p:txBody>
          <a:bodyPr/>
          <a:lstStyle/>
          <a:p>
            <a:r>
              <a:rPr lang="zh-CN" altLang="en-US" smtClean="0">
                <a:latin typeface="微软雅黑" pitchFamily="34" charset="-122"/>
                <a:ea typeface="微软雅黑" pitchFamily="34" charset="-122"/>
              </a:rPr>
              <a:t>平台进入</a:t>
            </a:r>
          </a:p>
        </p:txBody>
      </p:sp>
      <p:pic>
        <p:nvPicPr>
          <p:cNvPr id="69635" name="Picture 3"/>
          <p:cNvPicPr>
            <a:picLocks noChangeAspect="1" noChangeArrowheads="1"/>
          </p:cNvPicPr>
          <p:nvPr/>
        </p:nvPicPr>
        <p:blipFill>
          <a:blip r:embed="rId2" cstate="print"/>
          <a:srcRect/>
          <a:stretch>
            <a:fillRect/>
          </a:stretch>
        </p:blipFill>
        <p:spPr bwMode="auto">
          <a:xfrm>
            <a:off x="143934" y="740834"/>
            <a:ext cx="11518900" cy="5727700"/>
          </a:xfrm>
          <a:prstGeom prst="rect">
            <a:avLst/>
          </a:prstGeom>
          <a:noFill/>
          <a:ln w="9525">
            <a:noFill/>
            <a:miter lim="800000"/>
            <a:headEnd/>
            <a:tailEnd/>
          </a:ln>
        </p:spPr>
      </p:pic>
      <p:sp>
        <p:nvSpPr>
          <p:cNvPr id="6" name="矩形 5"/>
          <p:cNvSpPr/>
          <p:nvPr/>
        </p:nvSpPr>
        <p:spPr>
          <a:xfrm>
            <a:off x="4176185" y="3524252"/>
            <a:ext cx="1824567" cy="38523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pic>
        <p:nvPicPr>
          <p:cNvPr id="230405" name="Picture 5"/>
          <p:cNvPicPr>
            <a:picLocks noChangeAspect="1" noChangeArrowheads="1"/>
          </p:cNvPicPr>
          <p:nvPr/>
        </p:nvPicPr>
        <p:blipFill>
          <a:blip r:embed="rId3" cstate="print"/>
          <a:srcRect/>
          <a:stretch>
            <a:fillRect/>
          </a:stretch>
        </p:blipFill>
        <p:spPr bwMode="auto">
          <a:xfrm>
            <a:off x="0" y="836084"/>
            <a:ext cx="11760200" cy="5856816"/>
          </a:xfrm>
          <a:prstGeom prst="rect">
            <a:avLst/>
          </a:prstGeom>
          <a:noFill/>
          <a:ln w="9525">
            <a:noFill/>
            <a:miter lim="800000"/>
            <a:headEnd/>
            <a:tailEnd/>
          </a:ln>
        </p:spPr>
      </p:pic>
      <p:sp>
        <p:nvSpPr>
          <p:cNvPr id="9" name="矩形 8"/>
          <p:cNvSpPr/>
          <p:nvPr/>
        </p:nvSpPr>
        <p:spPr>
          <a:xfrm>
            <a:off x="3983567" y="5060951"/>
            <a:ext cx="1439333" cy="4804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pic>
        <p:nvPicPr>
          <p:cNvPr id="230406" name="Picture 6"/>
          <p:cNvPicPr>
            <a:picLocks noChangeAspect="1" noChangeArrowheads="1"/>
          </p:cNvPicPr>
          <p:nvPr/>
        </p:nvPicPr>
        <p:blipFill>
          <a:blip r:embed="rId4" cstate="print"/>
          <a:srcRect/>
          <a:stretch>
            <a:fillRect/>
          </a:stretch>
        </p:blipFill>
        <p:spPr bwMode="auto">
          <a:xfrm>
            <a:off x="462956" y="367672"/>
            <a:ext cx="10909300" cy="5901267"/>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357188" y="0"/>
            <a:ext cx="11249025" cy="6581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30405"/>
                                        </p:tgtEl>
                                        <p:attrNameLst>
                                          <p:attrName>style.visibility</p:attrName>
                                        </p:attrNameLst>
                                      </p:cBhvr>
                                      <p:to>
                                        <p:strVal val="visible"/>
                                      </p:to>
                                    </p:set>
                                    <p:anim calcmode="lin" valueType="num">
                                      <p:cBhvr>
                                        <p:cTn id="7" dur="500" fill="hold"/>
                                        <p:tgtEl>
                                          <p:spTgt spid="230405"/>
                                        </p:tgtEl>
                                        <p:attrNameLst>
                                          <p:attrName>ppt_w</p:attrName>
                                        </p:attrNameLst>
                                      </p:cBhvr>
                                      <p:tavLst>
                                        <p:tav tm="0">
                                          <p:val>
                                            <p:strVal val="#ppt_w*0.05"/>
                                          </p:val>
                                        </p:tav>
                                        <p:tav tm="100000">
                                          <p:val>
                                            <p:strVal val="#ppt_w"/>
                                          </p:val>
                                        </p:tav>
                                      </p:tavLst>
                                    </p:anim>
                                    <p:anim calcmode="lin" valueType="num">
                                      <p:cBhvr>
                                        <p:cTn id="8" dur="500" fill="hold"/>
                                        <p:tgtEl>
                                          <p:spTgt spid="230405"/>
                                        </p:tgtEl>
                                        <p:attrNameLst>
                                          <p:attrName>ppt_h</p:attrName>
                                        </p:attrNameLst>
                                      </p:cBhvr>
                                      <p:tavLst>
                                        <p:tav tm="0">
                                          <p:val>
                                            <p:strVal val="#ppt_h"/>
                                          </p:val>
                                        </p:tav>
                                        <p:tav tm="100000">
                                          <p:val>
                                            <p:strVal val="#ppt_h"/>
                                          </p:val>
                                        </p:tav>
                                      </p:tavLst>
                                    </p:anim>
                                    <p:anim calcmode="lin" valueType="num">
                                      <p:cBhvr>
                                        <p:cTn id="9" dur="500" fill="hold"/>
                                        <p:tgtEl>
                                          <p:spTgt spid="230405"/>
                                        </p:tgtEl>
                                        <p:attrNameLst>
                                          <p:attrName>ppt_x</p:attrName>
                                        </p:attrNameLst>
                                      </p:cBhvr>
                                      <p:tavLst>
                                        <p:tav tm="0">
                                          <p:val>
                                            <p:strVal val="#ppt_x-.2"/>
                                          </p:val>
                                        </p:tav>
                                        <p:tav tm="100000">
                                          <p:val>
                                            <p:strVal val="#ppt_x"/>
                                          </p:val>
                                        </p:tav>
                                      </p:tavLst>
                                    </p:anim>
                                    <p:anim calcmode="lin" valueType="num">
                                      <p:cBhvr>
                                        <p:cTn id="10" dur="500" fill="hold"/>
                                        <p:tgtEl>
                                          <p:spTgt spid="230405"/>
                                        </p:tgtEl>
                                        <p:attrNameLst>
                                          <p:attrName>ppt_y</p:attrName>
                                        </p:attrNameLst>
                                      </p:cBhvr>
                                      <p:tavLst>
                                        <p:tav tm="0">
                                          <p:val>
                                            <p:strVal val="#ppt_y"/>
                                          </p:val>
                                        </p:tav>
                                        <p:tav tm="100000">
                                          <p:val>
                                            <p:strVal val="#ppt_y"/>
                                          </p:val>
                                        </p:tav>
                                      </p:tavLst>
                                    </p:anim>
                                    <p:animEffect transition="in" filter="fade">
                                      <p:cBhvr>
                                        <p:cTn id="11" dur="500"/>
                                        <p:tgtEl>
                                          <p:spTgt spid="23040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230406"/>
                                        </p:tgtEl>
                                        <p:attrNameLst>
                                          <p:attrName>style.visibility</p:attrName>
                                        </p:attrNameLst>
                                      </p:cBhvr>
                                      <p:to>
                                        <p:strVal val="visible"/>
                                      </p:to>
                                    </p:set>
                                    <p:anim calcmode="lin" valueType="num">
                                      <p:cBhvr>
                                        <p:cTn id="21" dur="500" fill="hold"/>
                                        <p:tgtEl>
                                          <p:spTgt spid="230406"/>
                                        </p:tgtEl>
                                        <p:attrNameLst>
                                          <p:attrName>ppt_w</p:attrName>
                                        </p:attrNameLst>
                                      </p:cBhvr>
                                      <p:tavLst>
                                        <p:tav tm="0">
                                          <p:val>
                                            <p:strVal val="#ppt_w*0.05"/>
                                          </p:val>
                                        </p:tav>
                                        <p:tav tm="100000">
                                          <p:val>
                                            <p:strVal val="#ppt_w"/>
                                          </p:val>
                                        </p:tav>
                                      </p:tavLst>
                                    </p:anim>
                                    <p:anim calcmode="lin" valueType="num">
                                      <p:cBhvr>
                                        <p:cTn id="22" dur="500" fill="hold"/>
                                        <p:tgtEl>
                                          <p:spTgt spid="230406"/>
                                        </p:tgtEl>
                                        <p:attrNameLst>
                                          <p:attrName>ppt_h</p:attrName>
                                        </p:attrNameLst>
                                      </p:cBhvr>
                                      <p:tavLst>
                                        <p:tav tm="0">
                                          <p:val>
                                            <p:strVal val="#ppt_h"/>
                                          </p:val>
                                        </p:tav>
                                        <p:tav tm="100000">
                                          <p:val>
                                            <p:strVal val="#ppt_h"/>
                                          </p:val>
                                        </p:tav>
                                      </p:tavLst>
                                    </p:anim>
                                    <p:anim calcmode="lin" valueType="num">
                                      <p:cBhvr>
                                        <p:cTn id="23" dur="500" fill="hold"/>
                                        <p:tgtEl>
                                          <p:spTgt spid="230406"/>
                                        </p:tgtEl>
                                        <p:attrNameLst>
                                          <p:attrName>ppt_x</p:attrName>
                                        </p:attrNameLst>
                                      </p:cBhvr>
                                      <p:tavLst>
                                        <p:tav tm="0">
                                          <p:val>
                                            <p:strVal val="#ppt_x-.2"/>
                                          </p:val>
                                        </p:tav>
                                        <p:tav tm="100000">
                                          <p:val>
                                            <p:strVal val="#ppt_x"/>
                                          </p:val>
                                        </p:tav>
                                      </p:tavLst>
                                    </p:anim>
                                    <p:anim calcmode="lin" valueType="num">
                                      <p:cBhvr>
                                        <p:cTn id="24" dur="500" fill="hold"/>
                                        <p:tgtEl>
                                          <p:spTgt spid="230406"/>
                                        </p:tgtEl>
                                        <p:attrNameLst>
                                          <p:attrName>ppt_y</p:attrName>
                                        </p:attrNameLst>
                                      </p:cBhvr>
                                      <p:tavLst>
                                        <p:tav tm="0">
                                          <p:val>
                                            <p:strVal val="#ppt_y"/>
                                          </p:val>
                                        </p:tav>
                                        <p:tav tm="100000">
                                          <p:val>
                                            <p:strVal val="#ppt_y"/>
                                          </p:val>
                                        </p:tav>
                                      </p:tavLst>
                                    </p:anim>
                                    <p:animEffect transition="in" filter="fade">
                                      <p:cBhvr>
                                        <p:cTn id="25" dur="500"/>
                                        <p:tgtEl>
                                          <p:spTgt spid="230406"/>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 calcmode="lin" valueType="num">
                                      <p:cBhvr>
                                        <p:cTn id="30" dur="500" fill="hold"/>
                                        <p:tgtEl>
                                          <p:spTgt spid="3074"/>
                                        </p:tgtEl>
                                        <p:attrNameLst>
                                          <p:attrName>ppt_w</p:attrName>
                                        </p:attrNameLst>
                                      </p:cBhvr>
                                      <p:tavLst>
                                        <p:tav tm="0">
                                          <p:val>
                                            <p:strVal val="#ppt_w*0.05"/>
                                          </p:val>
                                        </p:tav>
                                        <p:tav tm="100000">
                                          <p:val>
                                            <p:strVal val="#ppt_w"/>
                                          </p:val>
                                        </p:tav>
                                      </p:tavLst>
                                    </p:anim>
                                    <p:anim calcmode="lin" valueType="num">
                                      <p:cBhvr>
                                        <p:cTn id="31" dur="500" fill="hold"/>
                                        <p:tgtEl>
                                          <p:spTgt spid="3074"/>
                                        </p:tgtEl>
                                        <p:attrNameLst>
                                          <p:attrName>ppt_h</p:attrName>
                                        </p:attrNameLst>
                                      </p:cBhvr>
                                      <p:tavLst>
                                        <p:tav tm="0">
                                          <p:val>
                                            <p:strVal val="#ppt_h"/>
                                          </p:val>
                                        </p:tav>
                                        <p:tav tm="100000">
                                          <p:val>
                                            <p:strVal val="#ppt_h"/>
                                          </p:val>
                                        </p:tav>
                                      </p:tavLst>
                                    </p:anim>
                                    <p:anim calcmode="lin" valueType="num">
                                      <p:cBhvr>
                                        <p:cTn id="32" dur="500" fill="hold"/>
                                        <p:tgtEl>
                                          <p:spTgt spid="3074"/>
                                        </p:tgtEl>
                                        <p:attrNameLst>
                                          <p:attrName>ppt_x</p:attrName>
                                        </p:attrNameLst>
                                      </p:cBhvr>
                                      <p:tavLst>
                                        <p:tav tm="0">
                                          <p:val>
                                            <p:strVal val="#ppt_x-.2"/>
                                          </p:val>
                                        </p:tav>
                                        <p:tav tm="100000">
                                          <p:val>
                                            <p:strVal val="#ppt_x"/>
                                          </p:val>
                                        </p:tav>
                                      </p:tavLst>
                                    </p:anim>
                                    <p:anim calcmode="lin" valueType="num">
                                      <p:cBhvr>
                                        <p:cTn id="33" dur="500" fill="hold"/>
                                        <p:tgtEl>
                                          <p:spTgt spid="3074"/>
                                        </p:tgtEl>
                                        <p:attrNameLst>
                                          <p:attrName>ppt_y</p:attrName>
                                        </p:attrNameLst>
                                      </p:cBhvr>
                                      <p:tavLst>
                                        <p:tav tm="0">
                                          <p:val>
                                            <p:strVal val="#ppt_y"/>
                                          </p:val>
                                        </p:tav>
                                        <p:tav tm="100000">
                                          <p:val>
                                            <p:strVal val="#ppt_y"/>
                                          </p:val>
                                        </p:tav>
                                      </p:tavLst>
                                    </p:anim>
                                    <p:animEffect transition="in" filter="fade">
                                      <p:cBhvr>
                                        <p:cTn id="3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7282"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、利用研学平台 怎么解决？</a:t>
            </a: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pic>
        <p:nvPicPr>
          <p:cNvPr id="31" name="图片 30"/>
          <p:cNvPicPr>
            <a:picLocks noChangeAspect="1"/>
          </p:cNvPicPr>
          <p:nvPr/>
        </p:nvPicPr>
        <p:blipFill>
          <a:blip r:embed="rId2" cstate="print"/>
          <a:srcRect/>
          <a:stretch>
            <a:fillRect/>
          </a:stretch>
        </p:blipFill>
        <p:spPr bwMode="auto">
          <a:xfrm>
            <a:off x="2020888" y="1409700"/>
            <a:ext cx="9964737" cy="5353050"/>
          </a:xfrm>
          <a:prstGeom prst="rect">
            <a:avLst/>
          </a:prstGeom>
          <a:noFill/>
          <a:ln w="9525">
            <a:noFill/>
            <a:miter lim="800000"/>
            <a:headEnd/>
            <a:tailEnd/>
          </a:ln>
        </p:spPr>
      </p:pic>
      <p:sp>
        <p:nvSpPr>
          <p:cNvPr id="32" name="矩形 31"/>
          <p:cNvSpPr/>
          <p:nvPr/>
        </p:nvSpPr>
        <p:spPr>
          <a:xfrm>
            <a:off x="2020888" y="2295525"/>
            <a:ext cx="357187" cy="528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grpSp>
        <p:nvGrpSpPr>
          <p:cNvPr id="36" name="组合 35"/>
          <p:cNvGrpSpPr/>
          <p:nvPr/>
        </p:nvGrpSpPr>
        <p:grpSpPr bwMode="auto">
          <a:xfrm>
            <a:off x="2668588" y="1866900"/>
            <a:ext cx="6229350" cy="1706563"/>
            <a:chOff x="4203" y="2940"/>
            <a:chExt cx="9810" cy="2688"/>
          </a:xfrm>
        </p:grpSpPr>
        <p:sp>
          <p:nvSpPr>
            <p:cNvPr id="34" name="矩形 33"/>
            <p:cNvSpPr/>
            <p:nvPr/>
          </p:nvSpPr>
          <p:spPr>
            <a:xfrm>
              <a:off x="4203" y="2940"/>
              <a:ext cx="1910"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97312" name="图片 34"/>
            <p:cNvPicPr>
              <a:picLocks noChangeAspect="1"/>
            </p:cNvPicPr>
            <p:nvPr/>
          </p:nvPicPr>
          <p:blipFill>
            <a:blip r:embed="rId3" cstate="print"/>
            <a:srcRect/>
            <a:stretch>
              <a:fillRect/>
            </a:stretch>
          </p:blipFill>
          <p:spPr bwMode="auto">
            <a:xfrm>
              <a:off x="6537" y="2940"/>
              <a:ext cx="7477" cy="2688"/>
            </a:xfrm>
            <a:prstGeom prst="rect">
              <a:avLst/>
            </a:prstGeom>
            <a:noFill/>
            <a:ln w="9525">
              <a:noFill/>
              <a:miter lim="800000"/>
              <a:headEnd/>
              <a:tailEnd/>
            </a:ln>
          </p:spPr>
        </p:pic>
      </p:grpSp>
      <p:pic>
        <p:nvPicPr>
          <p:cNvPr id="42" name="图片 41"/>
          <p:cNvPicPr>
            <a:picLocks noChangeAspect="1"/>
          </p:cNvPicPr>
          <p:nvPr/>
        </p:nvPicPr>
        <p:blipFill>
          <a:blip r:embed="rId4" cstate="print"/>
          <a:srcRect/>
          <a:stretch>
            <a:fillRect/>
          </a:stretch>
        </p:blipFill>
        <p:spPr bwMode="auto">
          <a:xfrm>
            <a:off x="2378075" y="3292475"/>
            <a:ext cx="1593850" cy="1590675"/>
          </a:xfrm>
          <a:prstGeom prst="rect">
            <a:avLst/>
          </a:prstGeom>
          <a:noFill/>
          <a:ln w="9525">
            <a:noFill/>
            <a:miter lim="800000"/>
            <a:headEnd/>
            <a:tailEnd/>
          </a:ln>
        </p:spPr>
      </p:pic>
      <p:sp>
        <p:nvSpPr>
          <p:cNvPr id="43" name="直接连接符 6"/>
          <p:cNvSpPr/>
          <p:nvPr/>
        </p:nvSpPr>
        <p:spPr>
          <a:xfrm rot="15120000" flipV="1">
            <a:off x="3997326" y="4494212"/>
            <a:ext cx="665162" cy="398463"/>
          </a:xfrm>
          <a:prstGeom prst="line">
            <a:avLst/>
          </a:prstGeom>
          <a:ln w="6350" cap="flat" cmpd="sng">
            <a:solidFill>
              <a:srgbClr val="00B050"/>
            </a:solidFill>
            <a:prstDash val="solid"/>
            <a:round/>
            <a:headEnd type="none" w="med" len="med"/>
            <a:tailEnd type="oval" w="med" len="med"/>
          </a:ln>
        </p:spPr>
        <p:txBody>
          <a:bodyPr/>
          <a:lstStyle/>
          <a:p>
            <a:pPr fontAlgn="auto">
              <a:buFont typeface="Arial" panose="020B0604020202020204" pitchFamily="34" charset="0"/>
              <a:buNone/>
              <a:defRPr/>
            </a:pPr>
            <a:endParaRPr lang="zh-CN" altLang="en-US" sz="1705" noProof="1">
              <a:ea typeface="宋体" panose="02010600030101010101" pitchFamily="2" charset="-122"/>
            </a:endParaRPr>
          </a:p>
        </p:txBody>
      </p:sp>
      <p:sp>
        <p:nvSpPr>
          <p:cNvPr id="44" name="矩形 43"/>
          <p:cNvSpPr/>
          <p:nvPr/>
        </p:nvSpPr>
        <p:spPr>
          <a:xfrm>
            <a:off x="3463925" y="4949825"/>
            <a:ext cx="3157538" cy="514350"/>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快速形成学习专题与子专题</a:t>
            </a:r>
          </a:p>
        </p:txBody>
      </p:sp>
      <p:pic>
        <p:nvPicPr>
          <p:cNvPr id="51" name="图片 50"/>
          <p:cNvPicPr>
            <a:picLocks noChangeAspect="1"/>
          </p:cNvPicPr>
          <p:nvPr/>
        </p:nvPicPr>
        <p:blipFill>
          <a:blip r:embed="rId5" cstate="print"/>
          <a:srcRect/>
          <a:stretch>
            <a:fillRect/>
          </a:stretch>
        </p:blipFill>
        <p:spPr bwMode="auto">
          <a:xfrm>
            <a:off x="2020888" y="1338263"/>
            <a:ext cx="9966325" cy="5486400"/>
          </a:xfrm>
          <a:prstGeom prst="rect">
            <a:avLst/>
          </a:prstGeom>
          <a:noFill/>
          <a:ln w="9525">
            <a:noFill/>
            <a:miter lim="800000"/>
            <a:headEnd/>
            <a:tailEnd/>
          </a:ln>
        </p:spPr>
      </p:pic>
      <p:sp>
        <p:nvSpPr>
          <p:cNvPr id="52" name="矩形 51"/>
          <p:cNvSpPr/>
          <p:nvPr/>
        </p:nvSpPr>
        <p:spPr>
          <a:xfrm>
            <a:off x="2378075" y="4557713"/>
            <a:ext cx="1593850" cy="325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sp>
        <p:nvSpPr>
          <p:cNvPr id="53" name="矩形 52"/>
          <p:cNvSpPr/>
          <p:nvPr/>
        </p:nvSpPr>
        <p:spPr>
          <a:xfrm>
            <a:off x="4997450" y="2498725"/>
            <a:ext cx="492125" cy="325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1615" noProof="1"/>
          </a:p>
        </p:txBody>
      </p:sp>
      <p:pic>
        <p:nvPicPr>
          <p:cNvPr id="54" name="图片 53"/>
          <p:cNvPicPr>
            <a:picLocks noChangeAspect="1"/>
          </p:cNvPicPr>
          <p:nvPr/>
        </p:nvPicPr>
        <p:blipFill>
          <a:blip r:embed="rId6" cstate="print"/>
          <a:srcRect/>
          <a:stretch>
            <a:fillRect/>
          </a:stretch>
        </p:blipFill>
        <p:spPr bwMode="auto">
          <a:xfrm>
            <a:off x="1925638" y="1338263"/>
            <a:ext cx="10059987" cy="5470525"/>
          </a:xfrm>
          <a:prstGeom prst="rect">
            <a:avLst/>
          </a:prstGeom>
          <a:noFill/>
          <a:ln w="9525">
            <a:noFill/>
            <a:miter lim="800000"/>
            <a:headEnd/>
            <a:tailEnd/>
          </a:ln>
        </p:spPr>
      </p:pic>
      <p:sp>
        <p:nvSpPr>
          <p:cNvPr id="55" name="矩形 54"/>
          <p:cNvSpPr/>
          <p:nvPr/>
        </p:nvSpPr>
        <p:spPr>
          <a:xfrm>
            <a:off x="10128250" y="2533650"/>
            <a:ext cx="1743075" cy="896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6" name="矩形 55"/>
          <p:cNvSpPr/>
          <p:nvPr/>
        </p:nvSpPr>
        <p:spPr>
          <a:xfrm>
            <a:off x="2020888" y="2346325"/>
            <a:ext cx="7927975" cy="628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8" name="矩形 57"/>
          <p:cNvSpPr/>
          <p:nvPr/>
        </p:nvSpPr>
        <p:spPr>
          <a:xfrm>
            <a:off x="10128250" y="3692525"/>
            <a:ext cx="1743075" cy="865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9" name="矩形 58"/>
          <p:cNvSpPr/>
          <p:nvPr/>
        </p:nvSpPr>
        <p:spPr>
          <a:xfrm>
            <a:off x="10128250" y="5818188"/>
            <a:ext cx="1743075" cy="5508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1" name="矩形 15"/>
          <p:cNvSpPr>
            <a:spLocks noChangeArrowheads="1"/>
          </p:cNvSpPr>
          <p:nvPr/>
        </p:nvSpPr>
        <p:spPr bwMode="auto">
          <a:xfrm>
            <a:off x="2022475" y="3870325"/>
            <a:ext cx="7926388" cy="1743075"/>
          </a:xfrm>
          <a:prstGeom prst="rect">
            <a:avLst/>
          </a:prstGeom>
          <a:solidFill>
            <a:srgbClr val="F79123"/>
          </a:solidFill>
          <a:ln w="9525">
            <a:noFill/>
            <a:miter lim="800000"/>
          </a:ln>
        </p:spPr>
        <p:txBody>
          <a:bodyPr anchor="ctr"/>
          <a:lstStyle/>
          <a:p>
            <a:pPr algn="ctr">
              <a:buFont typeface="Arial" panose="020B0604020202020204" pitchFamily="34" charset="0"/>
              <a:buNone/>
            </a:pPr>
            <a:r>
              <a:rPr lang="zh-CN" altLang="zh-CN" sz="2400">
                <a:latin typeface="微软雅黑" panose="020B0503020204020204" pitchFamily="34" charset="-122"/>
                <a:ea typeface="微软雅黑" panose="020B0503020204020204" pitchFamily="34" charset="-122"/>
              </a:rPr>
              <a:t>提供了学科、发表年度、研究层次、基金信息、资源类型、来源刊物、被引次数、下载次数等一系列分组、筛选渠道，帮助用户快速定位自己想要的文献。</a:t>
            </a:r>
          </a:p>
        </p:txBody>
      </p:sp>
      <p:sp>
        <p:nvSpPr>
          <p:cNvPr id="62" name="矩形 61"/>
          <p:cNvSpPr/>
          <p:nvPr/>
        </p:nvSpPr>
        <p:spPr>
          <a:xfrm>
            <a:off x="2992438" y="2974975"/>
            <a:ext cx="1233487" cy="317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3" name="矩形 62"/>
          <p:cNvSpPr/>
          <p:nvPr/>
        </p:nvSpPr>
        <p:spPr>
          <a:xfrm>
            <a:off x="2149475" y="3376613"/>
            <a:ext cx="2001838" cy="315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64" name="图片 63"/>
          <p:cNvPicPr>
            <a:picLocks noChangeAspect="1"/>
          </p:cNvPicPr>
          <p:nvPr/>
        </p:nvPicPr>
        <p:blipFill>
          <a:blip r:embed="rId7" cstate="print"/>
          <a:srcRect/>
          <a:stretch>
            <a:fillRect/>
          </a:stretch>
        </p:blipFill>
        <p:spPr bwMode="auto">
          <a:xfrm>
            <a:off x="4772025" y="3292475"/>
            <a:ext cx="1692275" cy="541338"/>
          </a:xfrm>
          <a:prstGeom prst="rect">
            <a:avLst/>
          </a:prstGeom>
          <a:noFill/>
          <a:ln w="9525">
            <a:noFill/>
            <a:miter lim="800000"/>
            <a:headEnd/>
            <a:tailEnd/>
          </a:ln>
        </p:spPr>
      </p:pic>
      <p:sp>
        <p:nvSpPr>
          <p:cNvPr id="65" name="矩形 15"/>
          <p:cNvSpPr/>
          <p:nvPr/>
        </p:nvSpPr>
        <p:spPr>
          <a:xfrm>
            <a:off x="2149475" y="4687888"/>
            <a:ext cx="3516313" cy="709612"/>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515" noProof="1">
                <a:latin typeface="微软雅黑" panose="020B0503020204020204" pitchFamily="34" charset="-122"/>
                <a:ea typeface="微软雅黑" panose="020B0503020204020204" pitchFamily="34" charset="-122"/>
              </a:rPr>
              <a:t>选中的文献，一键收藏到相应学习专题</a:t>
            </a:r>
          </a:p>
        </p:txBody>
      </p:sp>
      <p:sp>
        <p:nvSpPr>
          <p:cNvPr id="66" name="直接连接符 6"/>
          <p:cNvSpPr>
            <a:spLocks noChangeShapeType="1"/>
          </p:cNvSpPr>
          <p:nvPr/>
        </p:nvSpPr>
        <p:spPr bwMode="auto">
          <a:xfrm flipH="1" flipV="1">
            <a:off x="3465513" y="3692525"/>
            <a:ext cx="1587" cy="995363"/>
          </a:xfrm>
          <a:prstGeom prst="line">
            <a:avLst/>
          </a:prstGeom>
          <a:noFill/>
          <a:ln w="6350">
            <a:solidFill>
              <a:srgbClr val="00B050"/>
            </a:solidFill>
            <a:round/>
            <a:tailEnd type="oval" w="med" len="med"/>
          </a:ln>
          <a:effectLst/>
        </p:spPr>
        <p:txBody>
          <a:bodyPr/>
          <a:lstStyle/>
          <a:p>
            <a:pPr>
              <a:buFont typeface="Arial" panose="020B0604020202020204" pitchFamily="34" charset="0"/>
              <a:buNone/>
              <a:defRPr/>
            </a:pPr>
            <a:endParaRPr lang="zh-CN" altLang="en-US" sz="1615" noProof="1">
              <a:ea typeface="宋体" panose="02010600030101010101" pitchFamily="2" charset="-122"/>
            </a:endParaRPr>
          </a:p>
        </p:txBody>
      </p:sp>
      <p:pic>
        <p:nvPicPr>
          <p:cNvPr id="3" name="图片 2"/>
          <p:cNvPicPr>
            <a:picLocks noChangeAspect="1"/>
          </p:cNvPicPr>
          <p:nvPr/>
        </p:nvPicPr>
        <p:blipFill>
          <a:blip r:embed="rId8" cstate="print"/>
          <a:srcRect/>
          <a:stretch>
            <a:fillRect/>
          </a:stretch>
        </p:blipFill>
        <p:spPr bwMode="auto">
          <a:xfrm>
            <a:off x="1927225" y="1338263"/>
            <a:ext cx="10261600" cy="5486400"/>
          </a:xfrm>
          <a:prstGeom prst="rect">
            <a:avLst/>
          </a:prstGeom>
          <a:noFill/>
          <a:ln w="9525">
            <a:noFill/>
            <a:miter lim="800000"/>
            <a:headEnd/>
            <a:tailEnd/>
          </a:ln>
        </p:spPr>
      </p:pic>
      <p:sp>
        <p:nvSpPr>
          <p:cNvPr id="4" name="矩形 3"/>
          <p:cNvSpPr/>
          <p:nvPr/>
        </p:nvSpPr>
        <p:spPr>
          <a:xfrm>
            <a:off x="2336800" y="4403725"/>
            <a:ext cx="1627188"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 name="矩形 4"/>
          <p:cNvSpPr/>
          <p:nvPr/>
        </p:nvSpPr>
        <p:spPr>
          <a:xfrm>
            <a:off x="3971925" y="2824163"/>
            <a:ext cx="8015288" cy="3790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 name="矩形 5"/>
          <p:cNvSpPr/>
          <p:nvPr/>
        </p:nvSpPr>
        <p:spPr>
          <a:xfrm>
            <a:off x="7681913" y="2379663"/>
            <a:ext cx="839787" cy="3603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7" name="矩形标注 6"/>
          <p:cNvSpPr/>
          <p:nvPr/>
        </p:nvSpPr>
        <p:spPr>
          <a:xfrm>
            <a:off x="8397875" y="995363"/>
            <a:ext cx="3394075" cy="1036637"/>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系统会根据学习主题自动推荐相关文献，点击即可查看，亦可批量添加。</a:t>
            </a:r>
            <a:endParaRPr lang="en-US" altLang="zh-CN" sz="1865" noProof="1">
              <a:solidFill>
                <a:srgbClr val="FF0000"/>
              </a:solidFill>
              <a:ea typeface="微软雅黑" panose="020B0503020204020204" pitchFamily="34" charset="-122"/>
            </a:endParaRPr>
          </a:p>
        </p:txBody>
      </p:sp>
      <p:pic>
        <p:nvPicPr>
          <p:cNvPr id="8" name="图片 7"/>
          <p:cNvPicPr>
            <a:picLocks noChangeAspect="1"/>
          </p:cNvPicPr>
          <p:nvPr/>
        </p:nvPicPr>
        <p:blipFill>
          <a:blip r:embed="rId9" cstate="print"/>
          <a:srcRect/>
          <a:stretch>
            <a:fillRect/>
          </a:stretch>
        </p:blipFill>
        <p:spPr bwMode="auto">
          <a:xfrm>
            <a:off x="4038600" y="2824163"/>
            <a:ext cx="7832725" cy="3790950"/>
          </a:xfrm>
          <a:prstGeom prst="rect">
            <a:avLst/>
          </a:prstGeom>
          <a:noFill/>
          <a:ln w="9525">
            <a:noFill/>
            <a:miter lim="800000"/>
            <a:headEnd/>
            <a:tailEnd/>
          </a:ln>
        </p:spPr>
      </p:pic>
      <p:pic>
        <p:nvPicPr>
          <p:cNvPr id="4098" name="Picture 2"/>
          <p:cNvPicPr>
            <a:picLocks noChangeAspect="1" noChangeArrowheads="1"/>
          </p:cNvPicPr>
          <p:nvPr/>
        </p:nvPicPr>
        <p:blipFill>
          <a:blip r:embed="rId10" cstate="print"/>
          <a:srcRect/>
          <a:stretch>
            <a:fillRect/>
          </a:stretch>
        </p:blipFill>
        <p:spPr bwMode="auto">
          <a:xfrm>
            <a:off x="3695700" y="1962150"/>
            <a:ext cx="8324850" cy="46101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ppt_x</p:attrName>
                                        </p:attrNameLst>
                                      </p:cBhvr>
                                      <p:tavLst>
                                        <p:tav tm="0">
                                          <p:val>
                                            <p:strVal val="#ppt_x"/>
                                          </p:val>
                                        </p:tav>
                                        <p:tav tm="100000">
                                          <p:val>
                                            <p:strVal val="#ppt_x"/>
                                          </p:val>
                                        </p:tav>
                                      </p:tavLst>
                                    </p:anim>
                                    <p:anim calcmode="lin" valueType="num">
                                      <p:cBhvr>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ppt_x</p:attrName>
                                        </p:attrNameLst>
                                      </p:cBhvr>
                                      <p:tavLst>
                                        <p:tav tm="0">
                                          <p:val>
                                            <p:strVal val="#ppt_x"/>
                                          </p:val>
                                        </p:tav>
                                        <p:tav tm="100000">
                                          <p:val>
                                            <p:strVal val="#ppt_x"/>
                                          </p:val>
                                        </p:tav>
                                      </p:tavLst>
                                    </p:anim>
                                    <p:anim calcmode="lin" valueType="num">
                                      <p:cBhvr>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ppt_x</p:attrName>
                                        </p:attrNameLst>
                                      </p:cBhvr>
                                      <p:tavLst>
                                        <p:tav tm="0">
                                          <p:val>
                                            <p:strVal val="#ppt_x"/>
                                          </p:val>
                                        </p:tav>
                                        <p:tav tm="100000">
                                          <p:val>
                                            <p:strVal val="#ppt_x"/>
                                          </p:val>
                                        </p:tav>
                                      </p:tavLst>
                                    </p:anim>
                                    <p:anim calcmode="lin" valueType="num">
                                      <p:cBhvr>
                                        <p:cTn id="4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p:cTn id="51" dur="500" fill="hold"/>
                                        <p:tgtEl>
                                          <p:spTgt spid="51"/>
                                        </p:tgtEl>
                                        <p:attrNameLst>
                                          <p:attrName>ppt_x</p:attrName>
                                        </p:attrNameLst>
                                      </p:cBhvr>
                                      <p:tavLst>
                                        <p:tav tm="0">
                                          <p:val>
                                            <p:strVal val="#ppt_x"/>
                                          </p:val>
                                        </p:tav>
                                        <p:tav tm="100000">
                                          <p:val>
                                            <p:strVal val="#ppt_x"/>
                                          </p:val>
                                        </p:tav>
                                      </p:tavLst>
                                    </p:anim>
                                    <p:anim calcmode="lin" valueType="num">
                                      <p:cBhvr>
                                        <p:cTn id="5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strVal val="#ppt_h"/>
                                          </p:val>
                                        </p:tav>
                                        <p:tav tm="100000">
                                          <p:val>
                                            <p:strVal val="#ppt_h"/>
                                          </p:val>
                                        </p:tav>
                                      </p:tavLst>
                                    </p:anim>
                                  </p:childTnLst>
                                </p:cTn>
                              </p:par>
                              <p:par>
                                <p:cTn id="59" presetID="17" presetClass="entr" presetSubtype="1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ppt_x</p:attrName>
                                        </p:attrNameLst>
                                      </p:cBhvr>
                                      <p:tavLst>
                                        <p:tav tm="0">
                                          <p:val>
                                            <p:strVal val="#ppt_x"/>
                                          </p:val>
                                        </p:tav>
                                        <p:tav tm="100000">
                                          <p:val>
                                            <p:strVal val="#ppt_x"/>
                                          </p:val>
                                        </p:tav>
                                      </p:tavLst>
                                    </p:anim>
                                    <p:anim calcmode="lin" valueType="num">
                                      <p:cBhvr>
                                        <p:cTn id="6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fltVal val="0"/>
                                          </p:val>
                                        </p:tav>
                                        <p:tav tm="100000">
                                          <p:val>
                                            <p:strVal val="#ppt_w"/>
                                          </p:val>
                                        </p:tav>
                                      </p:tavLst>
                                    </p:anim>
                                    <p:anim calcmode="lin" valueType="num">
                                      <p:cBhvr>
                                        <p:cTn id="78" dur="500" fill="hold"/>
                                        <p:tgtEl>
                                          <p:spTgt spid="55"/>
                                        </p:tgtEl>
                                        <p:attrNameLst>
                                          <p:attrName>ppt_h</p:attrName>
                                        </p:attrNameLst>
                                      </p:cBhvr>
                                      <p:tavLst>
                                        <p:tav tm="0">
                                          <p:val>
                                            <p:strVal val="#ppt_h"/>
                                          </p:val>
                                        </p:tav>
                                        <p:tav tm="100000">
                                          <p:val>
                                            <p:strVal val="#ppt_h"/>
                                          </p:val>
                                        </p:tav>
                                      </p:tavLst>
                                    </p:anim>
                                  </p:childTnLst>
                                </p:cTn>
                              </p:par>
                              <p:par>
                                <p:cTn id="79" presetID="17" presetClass="entr" presetSubtype="1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p:cTn id="81" dur="500" fill="hold"/>
                                        <p:tgtEl>
                                          <p:spTgt spid="58"/>
                                        </p:tgtEl>
                                        <p:attrNameLst>
                                          <p:attrName>ppt_w</p:attrName>
                                        </p:attrNameLst>
                                      </p:cBhvr>
                                      <p:tavLst>
                                        <p:tav tm="0">
                                          <p:val>
                                            <p:fltVal val="0"/>
                                          </p:val>
                                        </p:tav>
                                        <p:tav tm="100000">
                                          <p:val>
                                            <p:strVal val="#ppt_w"/>
                                          </p:val>
                                        </p:tav>
                                      </p:tavLst>
                                    </p:anim>
                                    <p:anim calcmode="lin" valueType="num">
                                      <p:cBhvr>
                                        <p:cTn id="82" dur="500" fill="hold"/>
                                        <p:tgtEl>
                                          <p:spTgt spid="58"/>
                                        </p:tgtEl>
                                        <p:attrNameLst>
                                          <p:attrName>ppt_h</p:attrName>
                                        </p:attrNameLst>
                                      </p:cBhvr>
                                      <p:tavLst>
                                        <p:tav tm="0">
                                          <p:val>
                                            <p:strVal val="#ppt_h"/>
                                          </p:val>
                                        </p:tav>
                                        <p:tav tm="100000">
                                          <p:val>
                                            <p:strVal val="#ppt_h"/>
                                          </p:val>
                                        </p:tav>
                                      </p:tavLst>
                                    </p:anim>
                                  </p:childTnLst>
                                </p:cTn>
                              </p:par>
                              <p:par>
                                <p:cTn id="83" presetID="17" presetClass="entr" presetSubtype="10"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anim calcmode="lin" valueType="num">
                                      <p:cBhvr>
                                        <p:cTn id="85" dur="500" fill="hold"/>
                                        <p:tgtEl>
                                          <p:spTgt spid="59"/>
                                        </p:tgtEl>
                                        <p:attrNameLst>
                                          <p:attrName>ppt_w</p:attrName>
                                        </p:attrNameLst>
                                      </p:cBhvr>
                                      <p:tavLst>
                                        <p:tav tm="0">
                                          <p:val>
                                            <p:fltVal val="0"/>
                                          </p:val>
                                        </p:tav>
                                        <p:tav tm="100000">
                                          <p:val>
                                            <p:strVal val="#ppt_w"/>
                                          </p:val>
                                        </p:tav>
                                      </p:tavLst>
                                    </p:anim>
                                    <p:anim calcmode="lin" valueType="num">
                                      <p:cBhvr>
                                        <p:cTn id="86" dur="5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p:cTn id="91" dur="500" fill="hold"/>
                                        <p:tgtEl>
                                          <p:spTgt spid="61"/>
                                        </p:tgtEl>
                                        <p:attrNameLst>
                                          <p:attrName>ppt_w</p:attrName>
                                        </p:attrNameLst>
                                      </p:cBhvr>
                                      <p:tavLst>
                                        <p:tav tm="0">
                                          <p:val>
                                            <p:fltVal val="0"/>
                                          </p:val>
                                        </p:tav>
                                        <p:tav tm="100000">
                                          <p:val>
                                            <p:strVal val="#ppt_w"/>
                                          </p:val>
                                        </p:tav>
                                      </p:tavLst>
                                    </p:anim>
                                    <p:anim calcmode="lin" valueType="num">
                                      <p:cBhvr>
                                        <p:cTn id="92" dur="500" fill="hold"/>
                                        <p:tgtEl>
                                          <p:spTgt spid="61"/>
                                        </p:tgtEl>
                                        <p:attrNameLst>
                                          <p:attrName>ppt_h</p:attrName>
                                        </p:attrNameLst>
                                      </p:cBhvr>
                                      <p:tavLst>
                                        <p:tav tm="0">
                                          <p:val>
                                            <p:fltVal val="0"/>
                                          </p:val>
                                        </p:tav>
                                        <p:tav tm="100000">
                                          <p:val>
                                            <p:strVal val="#ppt_h"/>
                                          </p:val>
                                        </p:tav>
                                      </p:tavLst>
                                    </p:anim>
                                    <p:animEffect transition="in" filter="fade">
                                      <p:cBhvr>
                                        <p:cTn id="93" dur="500"/>
                                        <p:tgtEl>
                                          <p:spTgt spid="61"/>
                                        </p:tgtEl>
                                      </p:cBhvr>
                                    </p:animEffect>
                                  </p:childTnLst>
                                </p:cTn>
                              </p:par>
                              <p:par>
                                <p:cTn id="94" presetID="17" presetClass="entr" presetSubtype="1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 calcmode="lin" valueType="num">
                                      <p:cBhvr>
                                        <p:cTn id="96" dur="500" fill="hold"/>
                                        <p:tgtEl>
                                          <p:spTgt spid="62"/>
                                        </p:tgtEl>
                                        <p:attrNameLst>
                                          <p:attrName>ppt_w</p:attrName>
                                        </p:attrNameLst>
                                      </p:cBhvr>
                                      <p:tavLst>
                                        <p:tav tm="0">
                                          <p:val>
                                            <p:fltVal val="0"/>
                                          </p:val>
                                        </p:tav>
                                        <p:tav tm="100000">
                                          <p:val>
                                            <p:strVal val="#ppt_w"/>
                                          </p:val>
                                        </p:tav>
                                      </p:tavLst>
                                    </p:anim>
                                    <p:anim calcmode="lin" valueType="num">
                                      <p:cBhvr>
                                        <p:cTn id="97" dur="5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1" nodeType="clickEffect">
                                  <p:stCondLst>
                                    <p:cond delay="0"/>
                                  </p:stCondLst>
                                  <p:childTnLst>
                                    <p:animEffect transition="out" filter="wipe(down)">
                                      <p:cBhvr>
                                        <p:cTn id="101" dur="500"/>
                                        <p:tgtEl>
                                          <p:spTgt spid="62"/>
                                        </p:tgtEl>
                                      </p:cBhvr>
                                    </p:animEffect>
                                    <p:set>
                                      <p:cBhvr>
                                        <p:cTn id="102" dur="1" fill="hold">
                                          <p:stCondLst>
                                            <p:cond delay="499"/>
                                          </p:stCondLst>
                                        </p:cTn>
                                        <p:tgtEl>
                                          <p:spTgt spid="62"/>
                                        </p:tgtEl>
                                        <p:attrNameLst>
                                          <p:attrName>style.visibility</p:attrName>
                                        </p:attrNameLst>
                                      </p:cBhvr>
                                      <p:to>
                                        <p:strVal val="hidden"/>
                                      </p:to>
                                    </p:set>
                                  </p:childTnLst>
                                </p:cTn>
                              </p:par>
                              <p:par>
                                <p:cTn id="103" presetID="22" presetClass="exit" presetSubtype="4" fill="hold" grpId="1" nodeType="withEffect">
                                  <p:stCondLst>
                                    <p:cond delay="0"/>
                                  </p:stCondLst>
                                  <p:childTnLst>
                                    <p:animEffect transition="out" filter="wipe(down)">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22" presetClass="exit" presetSubtype="4" fill="hold" grpId="1" nodeType="withEffect">
                                  <p:stCondLst>
                                    <p:cond delay="0"/>
                                  </p:stCondLst>
                                  <p:childTnLst>
                                    <p:animEffect transition="out" filter="wipe(down)">
                                      <p:cBhvr>
                                        <p:cTn id="107" dur="500"/>
                                        <p:tgtEl>
                                          <p:spTgt spid="55"/>
                                        </p:tgtEl>
                                      </p:cBhvr>
                                    </p:animEffect>
                                    <p:set>
                                      <p:cBhvr>
                                        <p:cTn id="108" dur="1" fill="hold">
                                          <p:stCondLst>
                                            <p:cond delay="499"/>
                                          </p:stCondLst>
                                        </p:cTn>
                                        <p:tgtEl>
                                          <p:spTgt spid="55"/>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58"/>
                                        </p:tgtEl>
                                      </p:cBhvr>
                                    </p:animEffect>
                                    <p:set>
                                      <p:cBhvr>
                                        <p:cTn id="111" dur="1" fill="hold">
                                          <p:stCondLst>
                                            <p:cond delay="499"/>
                                          </p:stCondLst>
                                        </p:cTn>
                                        <p:tgtEl>
                                          <p:spTgt spid="58"/>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59"/>
                                        </p:tgtEl>
                                      </p:cBhvr>
                                    </p:animEffect>
                                    <p:set>
                                      <p:cBhvr>
                                        <p:cTn id="114" dur="1" fill="hold">
                                          <p:stCondLst>
                                            <p:cond delay="499"/>
                                          </p:stCondLst>
                                        </p:cTn>
                                        <p:tgtEl>
                                          <p:spTgt spid="59"/>
                                        </p:tgtEl>
                                        <p:attrNameLst>
                                          <p:attrName>style.visibility</p:attrName>
                                        </p:attrNameLst>
                                      </p:cBhvr>
                                      <p:to>
                                        <p:strVal val="hidden"/>
                                      </p:to>
                                    </p:set>
                                  </p:childTnLst>
                                </p:cTn>
                              </p:par>
                              <p:par>
                                <p:cTn id="115" presetID="22" presetClass="exit" presetSubtype="4" fill="hold" grpId="1" nodeType="withEffect">
                                  <p:stCondLst>
                                    <p:cond delay="0"/>
                                  </p:stCondLst>
                                  <p:childTnLst>
                                    <p:animEffect transition="out" filter="wipe(down)">
                                      <p:cBhvr>
                                        <p:cTn id="116" dur="500"/>
                                        <p:tgtEl>
                                          <p:spTgt spid="61"/>
                                        </p:tgtEl>
                                      </p:cBhvr>
                                    </p:animEffect>
                                    <p:set>
                                      <p:cBhvr>
                                        <p:cTn id="117" dur="1" fill="hold">
                                          <p:stCondLst>
                                            <p:cond delay="499"/>
                                          </p:stCondLst>
                                        </p:cTn>
                                        <p:tgtEl>
                                          <p:spTgt spid="6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7" presetClass="entr" presetSubtype="10"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 calcmode="lin" valueType="num">
                                      <p:cBhvr>
                                        <p:cTn id="122" dur="500" fill="hold"/>
                                        <p:tgtEl>
                                          <p:spTgt spid="63"/>
                                        </p:tgtEl>
                                        <p:attrNameLst>
                                          <p:attrName>ppt_w</p:attrName>
                                        </p:attrNameLst>
                                      </p:cBhvr>
                                      <p:tavLst>
                                        <p:tav tm="0">
                                          <p:val>
                                            <p:fltVal val="0"/>
                                          </p:val>
                                        </p:tav>
                                        <p:tav tm="100000">
                                          <p:val>
                                            <p:strVal val="#ppt_w"/>
                                          </p:val>
                                        </p:tav>
                                      </p:tavLst>
                                    </p:anim>
                                    <p:anim calcmode="lin" valueType="num">
                                      <p:cBhvr>
                                        <p:cTn id="123" dur="50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64"/>
                                        </p:tgtEl>
                                        <p:attrNameLst>
                                          <p:attrName>style.visibility</p:attrName>
                                        </p:attrNameLst>
                                      </p:cBhvr>
                                      <p:to>
                                        <p:strVal val="visible"/>
                                      </p:to>
                                    </p:set>
                                    <p:anim calcmode="lin" valueType="num">
                                      <p:cBhvr>
                                        <p:cTn id="128" dur="500" fill="hold"/>
                                        <p:tgtEl>
                                          <p:spTgt spid="64"/>
                                        </p:tgtEl>
                                        <p:attrNameLst>
                                          <p:attrName>ppt_x</p:attrName>
                                        </p:attrNameLst>
                                      </p:cBhvr>
                                      <p:tavLst>
                                        <p:tav tm="0">
                                          <p:val>
                                            <p:strVal val="#ppt_x"/>
                                          </p:val>
                                        </p:tav>
                                        <p:tav tm="100000">
                                          <p:val>
                                            <p:strVal val="#ppt_x"/>
                                          </p:val>
                                        </p:tav>
                                      </p:tavLst>
                                    </p:anim>
                                    <p:anim calcmode="lin" valueType="num">
                                      <p:cBhvr>
                                        <p:cTn id="129" dur="500" fill="hold"/>
                                        <p:tgtEl>
                                          <p:spTgt spid="64"/>
                                        </p:tgtEl>
                                        <p:attrNameLst>
                                          <p:attrName>ppt_y</p:attrName>
                                        </p:attrNameLst>
                                      </p:cBhvr>
                                      <p:tavLst>
                                        <p:tav tm="0">
                                          <p:val>
                                            <p:strVal val="1+#ppt_h/2"/>
                                          </p:val>
                                        </p:tav>
                                        <p:tav tm="100000">
                                          <p:val>
                                            <p:strVal val="#ppt_y"/>
                                          </p:val>
                                        </p:tav>
                                      </p:tavLst>
                                    </p:anim>
                                  </p:childTnLst>
                                </p:cTn>
                              </p:par>
                              <p:par>
                                <p:cTn id="130" presetID="50" presetClass="entr" presetSubtype="0" decel="100000" fill="hold" nodeType="withEffect">
                                  <p:stCondLst>
                                    <p:cond delay="0"/>
                                  </p:stCondLst>
                                  <p:childTnLst>
                                    <p:set>
                                      <p:cBhvr>
                                        <p:cTn id="131" dur="1" fill="hold">
                                          <p:stCondLst>
                                            <p:cond delay="0"/>
                                          </p:stCondLst>
                                        </p:cTn>
                                        <p:tgtEl>
                                          <p:spTgt spid="66"/>
                                        </p:tgtEl>
                                        <p:attrNameLst>
                                          <p:attrName>style.visibility</p:attrName>
                                        </p:attrNameLst>
                                      </p:cBhvr>
                                      <p:to>
                                        <p:strVal val="visible"/>
                                      </p:to>
                                    </p:set>
                                    <p:anim calcmode="lin" valueType="num">
                                      <p:cBhvr>
                                        <p:cTn id="132" dur="1000" fill="hold"/>
                                        <p:tgtEl>
                                          <p:spTgt spid="66"/>
                                        </p:tgtEl>
                                        <p:attrNameLst>
                                          <p:attrName>ppt_w</p:attrName>
                                        </p:attrNameLst>
                                      </p:cBhvr>
                                      <p:tavLst>
                                        <p:tav tm="0">
                                          <p:val>
                                            <p:strVal val="#ppt_w+.3"/>
                                          </p:val>
                                        </p:tav>
                                        <p:tav tm="100000">
                                          <p:val>
                                            <p:strVal val="#ppt_w"/>
                                          </p:val>
                                        </p:tav>
                                      </p:tavLst>
                                    </p:anim>
                                    <p:anim calcmode="lin" valueType="num">
                                      <p:cBhvr>
                                        <p:cTn id="133" dur="1000" fill="hold"/>
                                        <p:tgtEl>
                                          <p:spTgt spid="66"/>
                                        </p:tgtEl>
                                        <p:attrNameLst>
                                          <p:attrName>ppt_h</p:attrName>
                                        </p:attrNameLst>
                                      </p:cBhvr>
                                      <p:tavLst>
                                        <p:tav tm="0">
                                          <p:val>
                                            <p:strVal val="#ppt_h"/>
                                          </p:val>
                                        </p:tav>
                                        <p:tav tm="100000">
                                          <p:val>
                                            <p:strVal val="#ppt_h"/>
                                          </p:val>
                                        </p:tav>
                                      </p:tavLst>
                                    </p:anim>
                                    <p:animEffect transition="in" filter="fade">
                                      <p:cBhvr>
                                        <p:cTn id="134" dur="1000"/>
                                        <p:tgtEl>
                                          <p:spTgt spid="66"/>
                                        </p:tgtEl>
                                      </p:cBhvr>
                                    </p:animEffect>
                                  </p:childTnLst>
                                </p:cTn>
                              </p:par>
                              <p:par>
                                <p:cTn id="135" presetID="50" presetClass="entr" presetSubtype="0" decel="10000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anim calcmode="lin" valueType="num">
                                      <p:cBhvr>
                                        <p:cTn id="137" dur="1000" fill="hold"/>
                                        <p:tgtEl>
                                          <p:spTgt spid="65"/>
                                        </p:tgtEl>
                                        <p:attrNameLst>
                                          <p:attrName>ppt_w</p:attrName>
                                        </p:attrNameLst>
                                      </p:cBhvr>
                                      <p:tavLst>
                                        <p:tav tm="0">
                                          <p:val>
                                            <p:strVal val="#ppt_w+.3"/>
                                          </p:val>
                                        </p:tav>
                                        <p:tav tm="100000">
                                          <p:val>
                                            <p:strVal val="#ppt_w"/>
                                          </p:val>
                                        </p:tav>
                                      </p:tavLst>
                                    </p:anim>
                                    <p:anim calcmode="lin" valueType="num">
                                      <p:cBhvr>
                                        <p:cTn id="138" dur="1000" fill="hold"/>
                                        <p:tgtEl>
                                          <p:spTgt spid="65"/>
                                        </p:tgtEl>
                                        <p:attrNameLst>
                                          <p:attrName>ppt_h</p:attrName>
                                        </p:attrNameLst>
                                      </p:cBhvr>
                                      <p:tavLst>
                                        <p:tav tm="0">
                                          <p:val>
                                            <p:strVal val="#ppt_h"/>
                                          </p:val>
                                        </p:tav>
                                        <p:tav tm="100000">
                                          <p:val>
                                            <p:strVal val="#ppt_h"/>
                                          </p:val>
                                        </p:tav>
                                      </p:tavLst>
                                    </p:anim>
                                    <p:animEffect transition="in" filter="fade">
                                      <p:cBhvr>
                                        <p:cTn id="139" dur="1000"/>
                                        <p:tgtEl>
                                          <p:spTgt spid="65"/>
                                        </p:tgtEl>
                                      </p:cBhvr>
                                    </p:animEffect>
                                  </p:childTnLst>
                                </p:cTn>
                              </p:par>
                            </p:childTnLst>
                          </p:cTn>
                        </p:par>
                      </p:childTnLst>
                    </p:cTn>
                  </p:par>
                  <p:par>
                    <p:cTn id="140" fill="hold">
                      <p:stCondLst>
                        <p:cond delay="indefinite"/>
                      </p:stCondLst>
                      <p:childTnLst>
                        <p:par>
                          <p:cTn id="141" fill="hold">
                            <p:stCondLst>
                              <p:cond delay="0"/>
                            </p:stCondLst>
                            <p:childTnLst>
                              <p:par>
                                <p:cTn id="142" presetID="8" presetClass="entr" presetSubtype="16" fill="hold" nodeType="clickEffect">
                                  <p:stCondLst>
                                    <p:cond delay="0"/>
                                  </p:stCondLst>
                                  <p:childTnLst>
                                    <p:set>
                                      <p:cBhvr>
                                        <p:cTn id="143" dur="1" fill="hold">
                                          <p:stCondLst>
                                            <p:cond delay="0"/>
                                          </p:stCondLst>
                                        </p:cTn>
                                        <p:tgtEl>
                                          <p:spTgt spid="3"/>
                                        </p:tgtEl>
                                        <p:attrNameLst>
                                          <p:attrName>style.visibility</p:attrName>
                                        </p:attrNameLst>
                                      </p:cBhvr>
                                      <p:to>
                                        <p:strVal val="visible"/>
                                      </p:to>
                                    </p:set>
                                    <p:animEffect transition="in" filter="diamond(in)">
                                      <p:cBhvr>
                                        <p:cTn id="144" dur="2000"/>
                                        <p:tgtEl>
                                          <p:spTgt spid="3"/>
                                        </p:tgtEl>
                                      </p:cBhvr>
                                    </p:animEffect>
                                  </p:childTnLst>
                                </p:cTn>
                              </p:par>
                              <p:par>
                                <p:cTn id="145" presetID="17" presetClass="entr" presetSubtype="10" fill="hold" grpId="0" nodeType="withEffect">
                                  <p:stCondLst>
                                    <p:cond delay="0"/>
                                  </p:stCondLst>
                                  <p:childTnLst>
                                    <p:set>
                                      <p:cBhvr>
                                        <p:cTn id="146" dur="1" fill="hold">
                                          <p:stCondLst>
                                            <p:cond delay="0"/>
                                          </p:stCondLst>
                                        </p:cTn>
                                        <p:tgtEl>
                                          <p:spTgt spid="4"/>
                                        </p:tgtEl>
                                        <p:attrNameLst>
                                          <p:attrName>style.visibility</p:attrName>
                                        </p:attrNameLst>
                                      </p:cBhvr>
                                      <p:to>
                                        <p:strVal val="visible"/>
                                      </p:to>
                                    </p:set>
                                    <p:anim calcmode="lin" valueType="num">
                                      <p:cBhvr>
                                        <p:cTn id="147" dur="500" fill="hold"/>
                                        <p:tgtEl>
                                          <p:spTgt spid="4"/>
                                        </p:tgtEl>
                                        <p:attrNameLst>
                                          <p:attrName>ppt_w</p:attrName>
                                        </p:attrNameLst>
                                      </p:cBhvr>
                                      <p:tavLst>
                                        <p:tav tm="0">
                                          <p:val>
                                            <p:fltVal val="0"/>
                                          </p:val>
                                        </p:tav>
                                        <p:tav tm="100000">
                                          <p:val>
                                            <p:strVal val="#ppt_w"/>
                                          </p:val>
                                        </p:tav>
                                      </p:tavLst>
                                    </p:anim>
                                    <p:anim calcmode="lin" valueType="num">
                                      <p:cBhvr>
                                        <p:cTn id="148" dur="500" fill="hold"/>
                                        <p:tgtEl>
                                          <p:spTgt spid="4"/>
                                        </p:tgtEl>
                                        <p:attrNameLst>
                                          <p:attrName>ppt_h</p:attrName>
                                        </p:attrNameLst>
                                      </p:cBhvr>
                                      <p:tavLst>
                                        <p:tav tm="0">
                                          <p:val>
                                            <p:strVal val="#ppt_h"/>
                                          </p:val>
                                        </p:tav>
                                        <p:tav tm="100000">
                                          <p:val>
                                            <p:strVal val="#ppt_h"/>
                                          </p:val>
                                        </p:tav>
                                      </p:tavLst>
                                    </p:anim>
                                  </p:childTnLst>
                                </p:cTn>
                              </p:par>
                              <p:par>
                                <p:cTn id="149" presetID="17" presetClass="entr" presetSubtype="10" fill="hold" grpId="0" nodeType="withEffect">
                                  <p:stCondLst>
                                    <p:cond delay="0"/>
                                  </p:stCondLst>
                                  <p:childTnLst>
                                    <p:set>
                                      <p:cBhvr>
                                        <p:cTn id="150" dur="1" fill="hold">
                                          <p:stCondLst>
                                            <p:cond delay="0"/>
                                          </p:stCondLst>
                                        </p:cTn>
                                        <p:tgtEl>
                                          <p:spTgt spid="5"/>
                                        </p:tgtEl>
                                        <p:attrNameLst>
                                          <p:attrName>style.visibility</p:attrName>
                                        </p:attrNameLst>
                                      </p:cBhvr>
                                      <p:to>
                                        <p:strVal val="visible"/>
                                      </p:to>
                                    </p:set>
                                    <p:anim calcmode="lin" valueType="num">
                                      <p:cBhvr>
                                        <p:cTn id="151" dur="500" fill="hold"/>
                                        <p:tgtEl>
                                          <p:spTgt spid="5"/>
                                        </p:tgtEl>
                                        <p:attrNameLst>
                                          <p:attrName>ppt_w</p:attrName>
                                        </p:attrNameLst>
                                      </p:cBhvr>
                                      <p:tavLst>
                                        <p:tav tm="0">
                                          <p:val>
                                            <p:fltVal val="0"/>
                                          </p:val>
                                        </p:tav>
                                        <p:tav tm="100000">
                                          <p:val>
                                            <p:strVal val="#ppt_w"/>
                                          </p:val>
                                        </p:tav>
                                      </p:tavLst>
                                    </p:anim>
                                    <p:anim calcmode="lin" valueType="num">
                                      <p:cBhvr>
                                        <p:cTn id="15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2" presetClass="exit" presetSubtype="4" fill="hold" grpId="1" nodeType="clickEffect">
                                  <p:stCondLst>
                                    <p:cond delay="0"/>
                                  </p:stCondLst>
                                  <p:childTnLst>
                                    <p:animEffect transition="out" filter="wipe(down)">
                                      <p:cBhvr>
                                        <p:cTn id="156" dur="500"/>
                                        <p:tgtEl>
                                          <p:spTgt spid="4"/>
                                        </p:tgtEl>
                                      </p:cBhvr>
                                    </p:animEffect>
                                    <p:set>
                                      <p:cBhvr>
                                        <p:cTn id="157" dur="1" fill="hold">
                                          <p:stCondLst>
                                            <p:cond delay="499"/>
                                          </p:stCondLst>
                                        </p:cTn>
                                        <p:tgtEl>
                                          <p:spTgt spid="4"/>
                                        </p:tgtEl>
                                        <p:attrNameLst>
                                          <p:attrName>style.visibility</p:attrName>
                                        </p:attrNameLst>
                                      </p:cBhvr>
                                      <p:to>
                                        <p:strVal val="hidden"/>
                                      </p:to>
                                    </p:set>
                                  </p:childTnLst>
                                </p:cTn>
                              </p:par>
                              <p:par>
                                <p:cTn id="158" presetID="22" presetClass="exit" presetSubtype="4" fill="hold" grpId="1" nodeType="withEffect">
                                  <p:stCondLst>
                                    <p:cond delay="0"/>
                                  </p:stCondLst>
                                  <p:childTnLst>
                                    <p:animEffect transition="out" filter="wipe(down)">
                                      <p:cBhvr>
                                        <p:cTn id="159" dur="500"/>
                                        <p:tgtEl>
                                          <p:spTgt spid="5"/>
                                        </p:tgtEl>
                                      </p:cBhvr>
                                    </p:animEffect>
                                    <p:set>
                                      <p:cBhvr>
                                        <p:cTn id="160" dur="1" fill="hold">
                                          <p:stCondLst>
                                            <p:cond delay="499"/>
                                          </p:stCondLst>
                                        </p:cTn>
                                        <p:tgtEl>
                                          <p:spTgt spid="5"/>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7" presetClass="entr" presetSubtype="10" fill="hold" grpId="0" nodeType="clickEffect">
                                  <p:stCondLst>
                                    <p:cond delay="0"/>
                                  </p:stCondLst>
                                  <p:childTnLst>
                                    <p:set>
                                      <p:cBhvr>
                                        <p:cTn id="164" dur="1" fill="hold">
                                          <p:stCondLst>
                                            <p:cond delay="0"/>
                                          </p:stCondLst>
                                        </p:cTn>
                                        <p:tgtEl>
                                          <p:spTgt spid="6"/>
                                        </p:tgtEl>
                                        <p:attrNameLst>
                                          <p:attrName>style.visibility</p:attrName>
                                        </p:attrNameLst>
                                      </p:cBhvr>
                                      <p:to>
                                        <p:strVal val="visible"/>
                                      </p:to>
                                    </p:set>
                                    <p:anim calcmode="lin" valueType="num">
                                      <p:cBhvr>
                                        <p:cTn id="165" dur="500" fill="hold"/>
                                        <p:tgtEl>
                                          <p:spTgt spid="6"/>
                                        </p:tgtEl>
                                        <p:attrNameLst>
                                          <p:attrName>ppt_w</p:attrName>
                                        </p:attrNameLst>
                                      </p:cBhvr>
                                      <p:tavLst>
                                        <p:tav tm="0">
                                          <p:val>
                                            <p:fltVal val="0"/>
                                          </p:val>
                                        </p:tav>
                                        <p:tav tm="100000">
                                          <p:val>
                                            <p:strVal val="#ppt_w"/>
                                          </p:val>
                                        </p:tav>
                                      </p:tavLst>
                                    </p:anim>
                                    <p:anim calcmode="lin" valueType="num">
                                      <p:cBhvr>
                                        <p:cTn id="166" dur="500" fill="hold"/>
                                        <p:tgtEl>
                                          <p:spTgt spid="6"/>
                                        </p:tgtEl>
                                        <p:attrNameLst>
                                          <p:attrName>ppt_h</p:attrName>
                                        </p:attrNameLst>
                                      </p:cBhvr>
                                      <p:tavLst>
                                        <p:tav tm="0">
                                          <p:val>
                                            <p:strVal val="#ppt_h"/>
                                          </p:val>
                                        </p:tav>
                                        <p:tav tm="100000">
                                          <p:val>
                                            <p:strVal val="#ppt_h"/>
                                          </p:val>
                                        </p:tav>
                                      </p:tavLst>
                                    </p:anim>
                                  </p:childTnLst>
                                </p:cTn>
                              </p:par>
                              <p:par>
                                <p:cTn id="167" presetID="53" presetClass="entr" presetSubtype="16" fill="hold" grpId="0" nodeType="withEffect">
                                  <p:stCondLst>
                                    <p:cond delay="0"/>
                                  </p:stCondLst>
                                  <p:childTnLst>
                                    <p:set>
                                      <p:cBhvr>
                                        <p:cTn id="168" dur="1" fill="hold">
                                          <p:stCondLst>
                                            <p:cond delay="0"/>
                                          </p:stCondLst>
                                        </p:cTn>
                                        <p:tgtEl>
                                          <p:spTgt spid="7"/>
                                        </p:tgtEl>
                                        <p:attrNameLst>
                                          <p:attrName>style.visibility</p:attrName>
                                        </p:attrNameLst>
                                      </p:cBhvr>
                                      <p:to>
                                        <p:strVal val="visible"/>
                                      </p:to>
                                    </p:set>
                                    <p:anim calcmode="lin" valueType="num">
                                      <p:cBhvr>
                                        <p:cTn id="169" dur="500" fill="hold"/>
                                        <p:tgtEl>
                                          <p:spTgt spid="7"/>
                                        </p:tgtEl>
                                        <p:attrNameLst>
                                          <p:attrName>ppt_w</p:attrName>
                                        </p:attrNameLst>
                                      </p:cBhvr>
                                      <p:tavLst>
                                        <p:tav tm="0">
                                          <p:val>
                                            <p:fltVal val="0"/>
                                          </p:val>
                                        </p:tav>
                                        <p:tav tm="100000">
                                          <p:val>
                                            <p:strVal val="#ppt_w"/>
                                          </p:val>
                                        </p:tav>
                                      </p:tavLst>
                                    </p:anim>
                                    <p:anim calcmode="lin" valueType="num">
                                      <p:cBhvr>
                                        <p:cTn id="170" dur="500" fill="hold"/>
                                        <p:tgtEl>
                                          <p:spTgt spid="7"/>
                                        </p:tgtEl>
                                        <p:attrNameLst>
                                          <p:attrName>ppt_h</p:attrName>
                                        </p:attrNameLst>
                                      </p:cBhvr>
                                      <p:tavLst>
                                        <p:tav tm="0">
                                          <p:val>
                                            <p:fltVal val="0"/>
                                          </p:val>
                                        </p:tav>
                                        <p:tav tm="100000">
                                          <p:val>
                                            <p:strVal val="#ppt_h"/>
                                          </p:val>
                                        </p:tav>
                                      </p:tavLst>
                                    </p:anim>
                                    <p:animEffect transition="in" filter="fade">
                                      <p:cBhvr>
                                        <p:cTn id="171" dur="500"/>
                                        <p:tgtEl>
                                          <p:spTgt spid="7"/>
                                        </p:tgtEl>
                                      </p:cBhvr>
                                    </p:animEffect>
                                  </p:childTnLst>
                                </p:cTn>
                              </p:par>
                              <p:par>
                                <p:cTn id="172" presetID="2" presetClass="entr" presetSubtype="4" fill="hold" nodeType="withEffect">
                                  <p:stCondLst>
                                    <p:cond delay="0"/>
                                  </p:stCondLst>
                                  <p:childTnLst>
                                    <p:set>
                                      <p:cBhvr>
                                        <p:cTn id="173" dur="1" fill="hold">
                                          <p:stCondLst>
                                            <p:cond delay="0"/>
                                          </p:stCondLst>
                                        </p:cTn>
                                        <p:tgtEl>
                                          <p:spTgt spid="8"/>
                                        </p:tgtEl>
                                        <p:attrNameLst>
                                          <p:attrName>style.visibility</p:attrName>
                                        </p:attrNameLst>
                                      </p:cBhvr>
                                      <p:to>
                                        <p:strVal val="visible"/>
                                      </p:to>
                                    </p:set>
                                    <p:anim calcmode="lin" valueType="num">
                                      <p:cBhvr additive="base">
                                        <p:cTn id="174" dur="500" fill="hold"/>
                                        <p:tgtEl>
                                          <p:spTgt spid="8"/>
                                        </p:tgtEl>
                                        <p:attrNameLst>
                                          <p:attrName>ppt_x</p:attrName>
                                        </p:attrNameLst>
                                      </p:cBhvr>
                                      <p:tavLst>
                                        <p:tav tm="0">
                                          <p:val>
                                            <p:strVal val="#ppt_x"/>
                                          </p:val>
                                        </p:tav>
                                        <p:tav tm="100000">
                                          <p:val>
                                            <p:strVal val="#ppt_x"/>
                                          </p:val>
                                        </p:tav>
                                      </p:tavLst>
                                    </p:anim>
                                    <p:anim calcmode="lin" valueType="num">
                                      <p:cBhvr additive="base">
                                        <p:cTn id="17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54" presetClass="entr" presetSubtype="0" accel="100000" fill="hold" nodeType="clickEffect">
                                  <p:stCondLst>
                                    <p:cond delay="0"/>
                                  </p:stCondLst>
                                  <p:childTnLst>
                                    <p:set>
                                      <p:cBhvr>
                                        <p:cTn id="179" dur="1" fill="hold">
                                          <p:stCondLst>
                                            <p:cond delay="0"/>
                                          </p:stCondLst>
                                        </p:cTn>
                                        <p:tgtEl>
                                          <p:spTgt spid="4098"/>
                                        </p:tgtEl>
                                        <p:attrNameLst>
                                          <p:attrName>style.visibility</p:attrName>
                                        </p:attrNameLst>
                                      </p:cBhvr>
                                      <p:to>
                                        <p:strVal val="visible"/>
                                      </p:to>
                                    </p:set>
                                    <p:anim calcmode="lin" valueType="num">
                                      <p:cBhvr>
                                        <p:cTn id="180" dur="500" fill="hold"/>
                                        <p:tgtEl>
                                          <p:spTgt spid="4098"/>
                                        </p:tgtEl>
                                        <p:attrNameLst>
                                          <p:attrName>ppt_w</p:attrName>
                                        </p:attrNameLst>
                                      </p:cBhvr>
                                      <p:tavLst>
                                        <p:tav tm="0">
                                          <p:val>
                                            <p:strVal val="#ppt_w*0.05"/>
                                          </p:val>
                                        </p:tav>
                                        <p:tav tm="100000">
                                          <p:val>
                                            <p:strVal val="#ppt_w"/>
                                          </p:val>
                                        </p:tav>
                                      </p:tavLst>
                                    </p:anim>
                                    <p:anim calcmode="lin" valueType="num">
                                      <p:cBhvr>
                                        <p:cTn id="181" dur="500" fill="hold"/>
                                        <p:tgtEl>
                                          <p:spTgt spid="4098"/>
                                        </p:tgtEl>
                                        <p:attrNameLst>
                                          <p:attrName>ppt_h</p:attrName>
                                        </p:attrNameLst>
                                      </p:cBhvr>
                                      <p:tavLst>
                                        <p:tav tm="0">
                                          <p:val>
                                            <p:strVal val="#ppt_h"/>
                                          </p:val>
                                        </p:tav>
                                        <p:tav tm="100000">
                                          <p:val>
                                            <p:strVal val="#ppt_h"/>
                                          </p:val>
                                        </p:tav>
                                      </p:tavLst>
                                    </p:anim>
                                    <p:anim calcmode="lin" valueType="num">
                                      <p:cBhvr>
                                        <p:cTn id="182" dur="500" fill="hold"/>
                                        <p:tgtEl>
                                          <p:spTgt spid="4098"/>
                                        </p:tgtEl>
                                        <p:attrNameLst>
                                          <p:attrName>ppt_x</p:attrName>
                                        </p:attrNameLst>
                                      </p:cBhvr>
                                      <p:tavLst>
                                        <p:tav tm="0">
                                          <p:val>
                                            <p:strVal val="#ppt_x-.2"/>
                                          </p:val>
                                        </p:tav>
                                        <p:tav tm="100000">
                                          <p:val>
                                            <p:strVal val="#ppt_x"/>
                                          </p:val>
                                        </p:tav>
                                      </p:tavLst>
                                    </p:anim>
                                    <p:anim calcmode="lin" valueType="num">
                                      <p:cBhvr>
                                        <p:cTn id="183" dur="500" fill="hold"/>
                                        <p:tgtEl>
                                          <p:spTgt spid="4098"/>
                                        </p:tgtEl>
                                        <p:attrNameLst>
                                          <p:attrName>ppt_y</p:attrName>
                                        </p:attrNameLst>
                                      </p:cBhvr>
                                      <p:tavLst>
                                        <p:tav tm="0">
                                          <p:val>
                                            <p:strVal val="#ppt_y"/>
                                          </p:val>
                                        </p:tav>
                                        <p:tav tm="100000">
                                          <p:val>
                                            <p:strVal val="#ppt_y"/>
                                          </p:val>
                                        </p:tav>
                                      </p:tavLst>
                                    </p:anim>
                                    <p:animEffect transition="in" filter="fade">
                                      <p:cBhvr>
                                        <p:cTn id="18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bldLvl="0" animBg="1"/>
      <p:bldP spid="44" grpId="0" bldLvl="0" animBg="1"/>
      <p:bldP spid="52" grpId="0" bldLvl="0" animBg="1"/>
      <p:bldP spid="53" grpId="0" bldLvl="0" animBg="1"/>
      <p:bldP spid="55" grpId="0" bldLvl="0" animBg="1"/>
      <p:bldP spid="55" grpId="1" bldLvl="0" animBg="1"/>
      <p:bldP spid="56" grpId="0" bldLvl="0" animBg="1"/>
      <p:bldP spid="56" grpId="1" bldLvl="0" animBg="1"/>
      <p:bldP spid="58" grpId="0" bldLvl="0" animBg="1"/>
      <p:bldP spid="58" grpId="1" bldLvl="0" animBg="1"/>
      <p:bldP spid="59" grpId="0" bldLvl="0" animBg="1"/>
      <p:bldP spid="59" grpId="1" bldLvl="0" animBg="1"/>
      <p:bldP spid="61" grpId="0" bldLvl="0" animBg="1"/>
      <p:bldP spid="61" grpId="1" bldLvl="0" animBg="1"/>
      <p:bldP spid="62" grpId="0" bldLvl="0" animBg="1"/>
      <p:bldP spid="62" grpId="1" bldLvl="0" animBg="1"/>
      <p:bldP spid="63" grpId="0" bldLvl="0" animBg="1"/>
      <p:bldP spid="65" grpId="0" bldLvl="0" animBg="1"/>
      <p:bldP spid="4" grpId="0" bldLvl="0" animBg="1"/>
      <p:bldP spid="4" grpId="1" bldLvl="0" animBg="1"/>
      <p:bldP spid="5" grpId="0" bldLvl="0" animBg="1"/>
      <p:bldP spid="5" grpId="1" bldLvl="0" animBg="1"/>
      <p:bldP spid="6" grpId="0" bldLvl="0" animBg="1"/>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8306"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8307"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15"/>
          <p:cNvSpPr>
            <a:spLocks noChangeArrowheads="1"/>
          </p:cNvSpPr>
          <p:nvPr/>
        </p:nvSpPr>
        <p:spPr bwMode="auto">
          <a:xfrm>
            <a:off x="468313" y="3238500"/>
            <a:ext cx="1111250" cy="1022350"/>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1</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t>框架式粗读</a:t>
            </a:r>
          </a:p>
        </p:txBody>
      </p:sp>
      <p:pic>
        <p:nvPicPr>
          <p:cNvPr id="3" name="图片 2"/>
          <p:cNvPicPr>
            <a:picLocks noChangeAspect="1"/>
          </p:cNvPicPr>
          <p:nvPr/>
        </p:nvPicPr>
        <p:blipFill>
          <a:blip r:embed="rId2" cstate="print"/>
          <a:srcRect/>
          <a:stretch>
            <a:fillRect/>
          </a:stretch>
        </p:blipFill>
        <p:spPr bwMode="auto">
          <a:xfrm>
            <a:off x="2008188" y="1193800"/>
            <a:ext cx="10110787" cy="5657850"/>
          </a:xfrm>
          <a:prstGeom prst="rect">
            <a:avLst/>
          </a:prstGeom>
          <a:noFill/>
          <a:ln w="9525">
            <a:noFill/>
            <a:miter lim="800000"/>
            <a:headEnd/>
            <a:tailEnd/>
          </a:ln>
        </p:spPr>
      </p:pic>
      <p:sp>
        <p:nvSpPr>
          <p:cNvPr id="55" name="矩形 54"/>
          <p:cNvSpPr/>
          <p:nvPr/>
        </p:nvSpPr>
        <p:spPr>
          <a:xfrm>
            <a:off x="2008188" y="2111375"/>
            <a:ext cx="322262" cy="593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4" name="矩形 3"/>
          <p:cNvSpPr/>
          <p:nvPr/>
        </p:nvSpPr>
        <p:spPr>
          <a:xfrm>
            <a:off x="2403475" y="4127500"/>
            <a:ext cx="1600200" cy="347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 name="矩形 4"/>
          <p:cNvSpPr/>
          <p:nvPr/>
        </p:nvSpPr>
        <p:spPr>
          <a:xfrm>
            <a:off x="4124325" y="2609850"/>
            <a:ext cx="7929563" cy="4146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 name="矩形标注 5"/>
          <p:cNvSpPr/>
          <p:nvPr/>
        </p:nvSpPr>
        <p:spPr>
          <a:xfrm>
            <a:off x="7418388" y="1254125"/>
            <a:ext cx="3857625" cy="1096963"/>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对应学习专题下的文献既能看到标题、作者信息，还能看到文献摘要、刊物刊期和当前阅读状态等</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100000">
                                          <p:val>
                                            <p:strVal val="#ppt_x"/>
                                          </p:val>
                                        </p:tav>
                                      </p:tavLst>
                                    </p:anim>
                                    <p:anim calcmode="lin" valueType="num">
                                      <p:cBhvr>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5" grpId="0" bldLvl="0" animBg="1"/>
      <p:bldP spid="4" grpId="0" bldLvl="0" animBg="1"/>
      <p:bldP spid="5"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99330"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9331"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7" name="矩形 15"/>
          <p:cNvSpPr>
            <a:spLocks noChangeArrowheads="1"/>
          </p:cNvSpPr>
          <p:nvPr/>
        </p:nvSpPr>
        <p:spPr bwMode="auto">
          <a:xfrm>
            <a:off x="468313" y="3238500"/>
            <a:ext cx="1111250" cy="1022350"/>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1</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t>框架式粗读</a:t>
            </a:r>
          </a:p>
        </p:txBody>
      </p:sp>
      <p:grpSp>
        <p:nvGrpSpPr>
          <p:cNvPr id="22" name="组合 21"/>
          <p:cNvGrpSpPr/>
          <p:nvPr/>
        </p:nvGrpSpPr>
        <p:grpSpPr bwMode="auto">
          <a:xfrm>
            <a:off x="1997075" y="1193800"/>
            <a:ext cx="10126663" cy="5594350"/>
            <a:chOff x="3146" y="1977"/>
            <a:chExt cx="15946" cy="8810"/>
          </a:xfrm>
        </p:grpSpPr>
        <p:pic>
          <p:nvPicPr>
            <p:cNvPr id="99346" name="图片 7"/>
            <p:cNvPicPr>
              <a:picLocks noChangeAspect="1"/>
            </p:cNvPicPr>
            <p:nvPr/>
          </p:nvPicPr>
          <p:blipFill>
            <a:blip r:embed="rId2" cstate="print"/>
            <a:srcRect/>
            <a:stretch>
              <a:fillRect/>
            </a:stretch>
          </p:blipFill>
          <p:spPr bwMode="auto">
            <a:xfrm>
              <a:off x="3146" y="1977"/>
              <a:ext cx="15947" cy="8811"/>
            </a:xfrm>
            <a:prstGeom prst="rect">
              <a:avLst/>
            </a:prstGeom>
            <a:noFill/>
            <a:ln w="9525">
              <a:noFill/>
              <a:miter lim="800000"/>
              <a:headEnd/>
              <a:tailEnd/>
            </a:ln>
          </p:spPr>
        </p:pic>
        <p:pic>
          <p:nvPicPr>
            <p:cNvPr id="99347" name="图片 14"/>
            <p:cNvPicPr>
              <a:picLocks noChangeAspect="1"/>
            </p:cNvPicPr>
            <p:nvPr/>
          </p:nvPicPr>
          <p:blipFill>
            <a:blip r:embed="rId3" cstate="print"/>
            <a:srcRect/>
            <a:stretch>
              <a:fillRect/>
            </a:stretch>
          </p:blipFill>
          <p:spPr bwMode="auto">
            <a:xfrm>
              <a:off x="7298" y="5353"/>
              <a:ext cx="6720" cy="384"/>
            </a:xfrm>
            <a:prstGeom prst="rect">
              <a:avLst/>
            </a:prstGeom>
            <a:noFill/>
            <a:ln w="9525">
              <a:noFill/>
              <a:miter lim="800000"/>
              <a:headEnd/>
              <a:tailEnd/>
            </a:ln>
          </p:spPr>
        </p:pic>
      </p:grpSp>
      <p:sp>
        <p:nvSpPr>
          <p:cNvPr id="3" name="矩形标注 2"/>
          <p:cNvSpPr/>
          <p:nvPr/>
        </p:nvSpPr>
        <p:spPr>
          <a:xfrm>
            <a:off x="3959225" y="1552575"/>
            <a:ext cx="3303588" cy="334963"/>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快速了解文献的大纲目录结构</a:t>
            </a:r>
          </a:p>
        </p:txBody>
      </p:sp>
      <p:sp>
        <p:nvSpPr>
          <p:cNvPr id="4" name="矩形 3"/>
          <p:cNvSpPr/>
          <p:nvPr/>
        </p:nvSpPr>
        <p:spPr>
          <a:xfrm>
            <a:off x="1966913" y="1887538"/>
            <a:ext cx="1692275" cy="3932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5" name="矩形 4"/>
          <p:cNvSpPr/>
          <p:nvPr/>
        </p:nvSpPr>
        <p:spPr>
          <a:xfrm>
            <a:off x="3744913" y="2249488"/>
            <a:ext cx="5815012" cy="4527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6" name="矩形标注 5"/>
          <p:cNvSpPr/>
          <p:nvPr/>
        </p:nvSpPr>
        <p:spPr>
          <a:xfrm>
            <a:off x="9707563" y="3238500"/>
            <a:ext cx="2386012" cy="1006475"/>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文献摘要、作者、关键词等信息内容的快速获取。</a:t>
            </a:r>
          </a:p>
        </p:txBody>
      </p:sp>
      <p:sp>
        <p:nvSpPr>
          <p:cNvPr id="16" name="矩形 15"/>
          <p:cNvSpPr/>
          <p:nvPr/>
        </p:nvSpPr>
        <p:spPr>
          <a:xfrm>
            <a:off x="5664200" y="3124200"/>
            <a:ext cx="566738" cy="27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17" name="图片 16"/>
          <p:cNvPicPr>
            <a:picLocks noChangeAspect="1"/>
          </p:cNvPicPr>
          <p:nvPr/>
        </p:nvPicPr>
        <p:blipFill>
          <a:blip r:embed="rId4" cstate="print"/>
          <a:srcRect/>
          <a:stretch>
            <a:fillRect/>
          </a:stretch>
        </p:blipFill>
        <p:spPr bwMode="auto">
          <a:xfrm>
            <a:off x="6334125" y="2422525"/>
            <a:ext cx="5789613" cy="4183063"/>
          </a:xfrm>
          <a:prstGeom prst="rect">
            <a:avLst/>
          </a:prstGeom>
          <a:noFill/>
          <a:ln w="9525">
            <a:noFill/>
            <a:miter lim="800000"/>
            <a:headEnd/>
            <a:tailEnd/>
          </a:ln>
        </p:spPr>
      </p:pic>
      <p:sp>
        <p:nvSpPr>
          <p:cNvPr id="18" name="矩形 17"/>
          <p:cNvSpPr/>
          <p:nvPr/>
        </p:nvSpPr>
        <p:spPr>
          <a:xfrm>
            <a:off x="5434013" y="5476875"/>
            <a:ext cx="230187" cy="27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67" name="图片 66"/>
          <p:cNvPicPr>
            <a:picLocks noChangeAspect="1"/>
          </p:cNvPicPr>
          <p:nvPr/>
        </p:nvPicPr>
        <p:blipFill>
          <a:blip r:embed="rId5" cstate="print"/>
          <a:srcRect/>
          <a:stretch>
            <a:fillRect/>
          </a:stretch>
        </p:blipFill>
        <p:spPr bwMode="auto">
          <a:xfrm>
            <a:off x="5594350" y="2422525"/>
            <a:ext cx="6529388" cy="4302125"/>
          </a:xfrm>
          <a:prstGeom prst="rect">
            <a:avLst/>
          </a:prstGeom>
          <a:noFill/>
          <a:ln w="9525">
            <a:noFill/>
            <a:miter lim="800000"/>
            <a:headEnd/>
            <a:tailEnd/>
          </a:ln>
        </p:spPr>
      </p:pic>
      <p:sp>
        <p:nvSpPr>
          <p:cNvPr id="72" name="矩形 15"/>
          <p:cNvSpPr/>
          <p:nvPr/>
        </p:nvSpPr>
        <p:spPr>
          <a:xfrm>
            <a:off x="7439025" y="1714500"/>
            <a:ext cx="3413125" cy="804863"/>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705" noProof="1">
                <a:latin typeface="微软雅黑" panose="020B0503020204020204" pitchFamily="34" charset="-122"/>
                <a:ea typeface="微软雅黑" panose="020B0503020204020204" pitchFamily="34" charset="-122"/>
              </a:rPr>
              <a:t>点击指数分析图表，了解当前研究专题的逐年发展态势。</a:t>
            </a:r>
          </a:p>
        </p:txBody>
      </p:sp>
      <p:sp>
        <p:nvSpPr>
          <p:cNvPr id="21" name="矩形 15"/>
          <p:cNvSpPr>
            <a:spLocks noChangeArrowheads="1"/>
          </p:cNvSpPr>
          <p:nvPr/>
        </p:nvSpPr>
        <p:spPr bwMode="auto">
          <a:xfrm>
            <a:off x="2314575" y="4260850"/>
            <a:ext cx="9101138" cy="1258888"/>
          </a:xfrm>
          <a:prstGeom prst="rect">
            <a:avLst/>
          </a:prstGeom>
          <a:solidFill>
            <a:schemeClr val="accent6">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400" noProof="1"/>
              <a:t>通过目录章节、摘要、基金、关键词等文献精要内容的快速获取，有效满足用户对一篇文献前期 框架式粗读的需求。</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1" nodeType="clickEffect">
                                  <p:stCondLst>
                                    <p:cond delay="0"/>
                                  </p:stCondLst>
                                  <p:childTnLst>
                                    <p:animEffect transition="out" filter="wipe(down)">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xit" presetSubtype="4" fill="hold" grpId="1" nodeType="with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53"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ppt_x</p:attrName>
                                        </p:attrNameLst>
                                      </p:cBhvr>
                                      <p:tavLst>
                                        <p:tav tm="0">
                                          <p:val>
                                            <p:strVal val="#ppt_x"/>
                                          </p:val>
                                        </p:tav>
                                        <p:tav tm="100000">
                                          <p:val>
                                            <p:strVal val="#ppt_x"/>
                                          </p:val>
                                        </p:tav>
                                      </p:tavLst>
                                    </p:anim>
                                    <p:anim calcmode="lin" valueType="num">
                                      <p:cBhvr>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22" presetClass="exit" presetSubtype="4" fill="hold" nodeType="withEffect">
                                  <p:stCondLst>
                                    <p:cond delay="0"/>
                                  </p:stCondLst>
                                  <p:childTnLst>
                                    <p:animEffect transition="out" filter="wipe(down)">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 calcmode="lin" valueType="num">
                                      <p:cBhvr>
                                        <p:cTn id="77" dur="500" fill="hold"/>
                                        <p:tgtEl>
                                          <p:spTgt spid="72"/>
                                        </p:tgtEl>
                                        <p:attrNameLst>
                                          <p:attrName>ppt_x</p:attrName>
                                        </p:attrNameLst>
                                      </p:cBhvr>
                                      <p:tavLst>
                                        <p:tav tm="0">
                                          <p:val>
                                            <p:strVal val="#ppt_x"/>
                                          </p:val>
                                        </p:tav>
                                        <p:tav tm="100000">
                                          <p:val>
                                            <p:strVal val="#ppt_x"/>
                                          </p:val>
                                        </p:tav>
                                      </p:tavLst>
                                    </p:anim>
                                    <p:anim calcmode="lin" valueType="num">
                                      <p:cBhvr>
                                        <p:cTn id="78" dur="500" fill="hold"/>
                                        <p:tgtEl>
                                          <p:spTgt spid="7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p:cTn id="81" dur="500" fill="hold"/>
                                        <p:tgtEl>
                                          <p:spTgt spid="67"/>
                                        </p:tgtEl>
                                        <p:attrNameLst>
                                          <p:attrName>ppt_x</p:attrName>
                                        </p:attrNameLst>
                                      </p:cBhvr>
                                      <p:tavLst>
                                        <p:tav tm="0">
                                          <p:val>
                                            <p:strVal val="#ppt_x"/>
                                          </p:val>
                                        </p:tav>
                                        <p:tav tm="100000">
                                          <p:val>
                                            <p:strVal val="#ppt_x"/>
                                          </p:val>
                                        </p:tav>
                                      </p:tavLst>
                                    </p:anim>
                                    <p:anim calcmode="lin" valueType="num">
                                      <p:cBhvr>
                                        <p:cTn id="8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ppt_x</p:attrName>
                                        </p:attrNameLst>
                                      </p:cBhvr>
                                      <p:tavLst>
                                        <p:tav tm="0">
                                          <p:val>
                                            <p:strVal val="#ppt_x"/>
                                          </p:val>
                                        </p:tav>
                                        <p:tav tm="100000">
                                          <p:val>
                                            <p:strVal val="#ppt_x"/>
                                          </p:val>
                                        </p:tav>
                                      </p:tavLst>
                                    </p:anim>
                                    <p:anim calcmode="lin" valueType="num">
                                      <p:cBhvr>
                                        <p:cTn id="8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4" grpId="0" bldLvl="0" animBg="1"/>
      <p:bldP spid="4" grpId="1" bldLvl="0" animBg="1"/>
      <p:bldP spid="5" grpId="0" bldLvl="0" animBg="1"/>
      <p:bldP spid="5" grpId="1" bldLvl="0" animBg="1"/>
      <p:bldP spid="6" grpId="0" bldLvl="0" animBg="1"/>
      <p:bldP spid="6" grpId="1" bldLvl="0" animBg="1"/>
      <p:bldP spid="16" grpId="0" bldLvl="0" animBg="1"/>
      <p:bldP spid="16" grpId="1" bldLvl="0" animBg="1"/>
      <p:bldP spid="18" grpId="0" bldLvl="0" animBg="1"/>
      <p:bldP spid="72"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0354"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0355"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9" name="矩形 15"/>
          <p:cNvSpPr>
            <a:spLocks noChangeArrowheads="1"/>
          </p:cNvSpPr>
          <p:nvPr/>
        </p:nvSpPr>
        <p:spPr bwMode="auto">
          <a:xfrm>
            <a:off x="388938" y="3362325"/>
            <a:ext cx="1111250" cy="1258888"/>
          </a:xfrm>
          <a:prstGeom prst="rect">
            <a:avLst/>
          </a:prstGeom>
          <a:solidFill>
            <a:schemeClr val="accent4">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2</a:t>
            </a:r>
            <a:r>
              <a:rPr lang="zh-CN" altLang="en-US" sz="1875" noProof="1"/>
              <a:t>）</a:t>
            </a:r>
            <a:r>
              <a:rPr lang="zh-CN" altLang="en-US" sz="1875" dirty="0"/>
              <a:t/>
            </a:r>
            <a:br>
              <a:rPr lang="zh-CN" altLang="en-US" sz="1875" dirty="0"/>
            </a:br>
            <a:r>
              <a:rPr lang="zh-CN" altLang="en-US" sz="1875" noProof="1"/>
              <a:t>分章节段落的精读</a:t>
            </a:r>
          </a:p>
        </p:txBody>
      </p:sp>
      <p:pic>
        <p:nvPicPr>
          <p:cNvPr id="13" name="图片 12"/>
          <p:cNvPicPr>
            <a:picLocks noChangeAspect="1"/>
          </p:cNvPicPr>
          <p:nvPr/>
        </p:nvPicPr>
        <p:blipFill>
          <a:blip r:embed="rId2" cstate="print"/>
          <a:srcRect/>
          <a:stretch>
            <a:fillRect/>
          </a:stretch>
        </p:blipFill>
        <p:spPr bwMode="auto">
          <a:xfrm>
            <a:off x="2022475" y="1260475"/>
            <a:ext cx="10134600" cy="5502275"/>
          </a:xfrm>
          <a:prstGeom prst="rect">
            <a:avLst/>
          </a:prstGeom>
          <a:noFill/>
          <a:ln w="9525">
            <a:noFill/>
            <a:miter lim="800000"/>
            <a:headEnd/>
            <a:tailEnd/>
          </a:ln>
        </p:spPr>
      </p:pic>
      <p:sp>
        <p:nvSpPr>
          <p:cNvPr id="14" name="矩形 13"/>
          <p:cNvSpPr/>
          <p:nvPr/>
        </p:nvSpPr>
        <p:spPr>
          <a:xfrm>
            <a:off x="3676650" y="1954213"/>
            <a:ext cx="5999163" cy="4808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3" name="矩形 22"/>
          <p:cNvSpPr/>
          <p:nvPr/>
        </p:nvSpPr>
        <p:spPr>
          <a:xfrm>
            <a:off x="2024063" y="2779713"/>
            <a:ext cx="1652587" cy="293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pic>
        <p:nvPicPr>
          <p:cNvPr id="24" name="图片 23"/>
          <p:cNvPicPr>
            <a:picLocks noChangeAspect="1"/>
          </p:cNvPicPr>
          <p:nvPr/>
        </p:nvPicPr>
        <p:blipFill>
          <a:blip r:embed="rId3" cstate="print"/>
          <a:srcRect/>
          <a:stretch>
            <a:fillRect/>
          </a:stretch>
        </p:blipFill>
        <p:spPr bwMode="auto">
          <a:xfrm>
            <a:off x="2022475" y="1260475"/>
            <a:ext cx="10107613" cy="5573713"/>
          </a:xfrm>
          <a:prstGeom prst="rect">
            <a:avLst/>
          </a:prstGeom>
          <a:noFill/>
          <a:ln w="9525">
            <a:noFill/>
            <a:miter lim="800000"/>
            <a:headEnd/>
            <a:tailEnd/>
          </a:ln>
        </p:spPr>
      </p:pic>
      <p:sp>
        <p:nvSpPr>
          <p:cNvPr id="25" name="矩形 24"/>
          <p:cNvSpPr/>
          <p:nvPr/>
        </p:nvSpPr>
        <p:spPr>
          <a:xfrm>
            <a:off x="3676650" y="1927225"/>
            <a:ext cx="6010275" cy="4860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6" name="矩形 25"/>
          <p:cNvSpPr/>
          <p:nvPr/>
        </p:nvSpPr>
        <p:spPr>
          <a:xfrm>
            <a:off x="2109788" y="4314825"/>
            <a:ext cx="1566862" cy="306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7" name="矩形标注 26"/>
          <p:cNvSpPr/>
          <p:nvPr/>
        </p:nvSpPr>
        <p:spPr>
          <a:xfrm>
            <a:off x="7800975" y="1090613"/>
            <a:ext cx="2214563" cy="666750"/>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按章节段落进行每块内容的精读</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1+#ppt_h/2"/>
                                          </p:val>
                                        </p:tav>
                                        <p:tav tm="100000">
                                          <p:val>
                                            <p:strVal val="#ppt_y"/>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1+#ppt_h/2"/>
                                          </p:val>
                                        </p:tav>
                                        <p:tav tm="100000">
                                          <p:val>
                                            <p:strVal val="#ppt_y"/>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bldLvl="0" animBg="1"/>
      <p:bldP spid="23" grpId="0" bldLvl="0" animBg="1"/>
      <p:bldP spid="25" grpId="0" bldLvl="0" animBg="1"/>
      <p:bldP spid="26" grpId="0" bldLvl="0" animBg="1"/>
      <p:bldP spid="2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ChangeArrowheads="1"/>
          </p:cNvSpPr>
          <p:nvPr/>
        </p:nvSpPr>
        <p:spPr bwMode="auto">
          <a:xfrm>
            <a:off x="706438" y="177800"/>
            <a:ext cx="10771187" cy="490538"/>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sz="3200">
                <a:solidFill>
                  <a:schemeClr val="bg1"/>
                </a:solidFill>
                <a:latin typeface="微软雅黑" panose="020B0503020204020204" pitchFamily="34" charset="-122"/>
                <a:ea typeface="微软雅黑" panose="020B0503020204020204" pitchFamily="34" charset="-122"/>
              </a:rPr>
              <a:t>探究式学习案例 </a:t>
            </a:r>
          </a:p>
        </p:txBody>
      </p:sp>
      <p:grpSp>
        <p:nvGrpSpPr>
          <p:cNvPr id="101378" name="组合 17"/>
          <p:cNvGrpSpPr/>
          <p:nvPr/>
        </p:nvGrpSpPr>
        <p:grpSpPr bwMode="auto">
          <a:xfrm>
            <a:off x="903288" y="995363"/>
            <a:ext cx="10512425" cy="0"/>
            <a:chOff x="1028775" y="591989"/>
            <a:chExt cx="11086097" cy="0"/>
          </a:xfrm>
        </p:grpSpPr>
        <p:cxnSp>
          <p:nvCxnSpPr>
            <p:cNvPr id="19" name="直接连接符 18"/>
            <p:cNvCxnSpPr/>
            <p:nvPr/>
          </p:nvCxnSpPr>
          <p:spPr>
            <a:xfrm>
              <a:off x="1028775"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09241" y="591989"/>
              <a:ext cx="35056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1379" name="文本框 1"/>
          <p:cNvSpPr txBox="1">
            <a:spLocks noChangeArrowheads="1"/>
          </p:cNvSpPr>
          <p:nvPr/>
        </p:nvSpPr>
        <p:spPr bwMode="auto">
          <a:xfrm>
            <a:off x="4489450" y="795338"/>
            <a:ext cx="3541713" cy="400050"/>
          </a:xfrm>
          <a:prstGeom prst="rect">
            <a:avLst/>
          </a:prstGeom>
          <a:noFill/>
          <a:ln w="9525">
            <a:noFill/>
            <a:miter lim="800000"/>
          </a:ln>
        </p:spPr>
        <p:txBody>
          <a:bodyPr>
            <a:spAutoFit/>
          </a:bodyPr>
          <a:lstStyle/>
          <a:p>
            <a:pPr>
              <a:buFont typeface="Arial" panose="020B0604020202020204" pitchFamily="34" charset="0"/>
              <a:buNone/>
            </a:pPr>
            <a:r>
              <a:rPr lang="en-US" altLang="zh-CN" sz="2000" b="1">
                <a:latin typeface="Arial" panose="020B0604020202020204" pitchFamily="34" charset="0"/>
              </a:rPr>
              <a:t>2</a:t>
            </a:r>
            <a:r>
              <a:rPr lang="zh-CN" altLang="en-US" sz="2000" b="1">
                <a:latin typeface="Arial" panose="020B0604020202020204" pitchFamily="34" charset="0"/>
                <a:ea typeface="黑体" panose="02010609060101010101" pitchFamily="49" charset="-122"/>
              </a:rPr>
              <a:t>、</a:t>
            </a:r>
            <a:r>
              <a:rPr lang="zh-CN" altLang="en-US" sz="2000" b="1">
                <a:latin typeface="Arial" panose="020B0604020202020204" pitchFamily="34" charset="0"/>
                <a:ea typeface="黑体" panose="02010609060101010101" pitchFamily="49" charset="-122"/>
                <a:sym typeface="黑体" panose="02010609060101010101" pitchFamily="49" charset="-122"/>
              </a:rPr>
              <a:t>利用研学平台 怎么解决？</a:t>
            </a:r>
            <a:endParaRPr lang="zh-CN" altLang="en-US" sz="2000" b="1">
              <a:latin typeface="Arial" panose="020B0604020202020204" pitchFamily="34" charset="0"/>
              <a:ea typeface="黑体" panose="02010609060101010101" pitchFamily="49" charset="-122"/>
            </a:endParaRPr>
          </a:p>
        </p:txBody>
      </p:sp>
      <p:grpSp>
        <p:nvGrpSpPr>
          <p:cNvPr id="10" name="Group 4"/>
          <p:cNvGrpSpPr/>
          <p:nvPr/>
        </p:nvGrpSpPr>
        <p:grpSpPr bwMode="auto">
          <a:xfrm>
            <a:off x="271780" y="1413467"/>
            <a:ext cx="1655445" cy="619125"/>
            <a:chOff x="404" y="1936"/>
            <a:chExt cx="1326" cy="298"/>
          </a:xfrm>
          <a:solidFill>
            <a:schemeClr val="accent1">
              <a:lumMod val="75000"/>
            </a:schemeClr>
          </a:solidFill>
        </p:grpSpPr>
        <p:sp>
          <p:nvSpPr>
            <p:cNvPr id="11" name="Rectangle 5"/>
            <p:cNvSpPr>
              <a:spLocks noChangeArrowheads="1"/>
            </p:cNvSpPr>
            <p:nvPr/>
          </p:nvSpPr>
          <p:spPr bwMode="invGray">
            <a:xfrm>
              <a:off x="404" y="1936"/>
              <a:ext cx="1205" cy="298"/>
            </a:xfrm>
            <a:prstGeom prst="rect">
              <a:avLst/>
            </a:prstGeom>
          </p:spPr>
          <p:style>
            <a:lnRef idx="1">
              <a:schemeClr val="accent3"/>
            </a:lnRef>
            <a:fillRef idx="2">
              <a:schemeClr val="accent3"/>
            </a:fillRef>
            <a:effectRef idx="1">
              <a:schemeClr val="accent3"/>
            </a:effectRef>
            <a:fontRef idx="minor">
              <a:schemeClr val="dk1"/>
            </a:fontRef>
          </p:style>
          <p:txBody>
            <a:bodyPr wrap="none" anchor="ctr"/>
            <a:lstStyle/>
            <a:p>
              <a:pPr algn="ctr" fontAlgn="auto">
                <a:buFont typeface="Arial" panose="020B0604020202020204" pitchFamily="34" charset="0"/>
                <a:buNone/>
                <a:defRPr/>
              </a:pPr>
              <a:r>
                <a:rPr lang="zh-CN" altLang="en-US" sz="1600" b="1" noProof="1">
                  <a:solidFill>
                    <a:schemeClr val="tx1"/>
                  </a:solidFill>
                  <a:latin typeface="宋体" panose="02010600030101010101" pitchFamily="2" charset="-122"/>
                  <a:sym typeface="+mn-ea"/>
                </a:rPr>
                <a:t>收集资料</a:t>
              </a:r>
            </a:p>
          </p:txBody>
        </p:sp>
        <p:sp>
          <p:nvSpPr>
            <p:cNvPr id="12" name="AutoShape 6"/>
            <p:cNvSpPr>
              <a:spLocks noChangeArrowheads="1"/>
            </p:cNvSpPr>
            <p:nvPr/>
          </p:nvSpPr>
          <p:spPr bwMode="invGray">
            <a:xfrm rot="5400000">
              <a:off x="1600" y="2025"/>
              <a:ext cx="139" cy="120"/>
            </a:xfrm>
            <a:prstGeom prst="triangle">
              <a:avLst>
                <a:gd name="adj" fmla="val 50000"/>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grpSp>
        <p:nvGrpSpPr>
          <p:cNvPr id="59" name="Group 4"/>
          <p:cNvGrpSpPr/>
          <p:nvPr/>
        </p:nvGrpSpPr>
        <p:grpSpPr bwMode="auto">
          <a:xfrm>
            <a:off x="271772" y="2250398"/>
            <a:ext cx="1655445" cy="619125"/>
            <a:chOff x="404" y="1936"/>
            <a:chExt cx="1326" cy="298"/>
          </a:xfrm>
          <a:solidFill>
            <a:schemeClr val="accent1">
              <a:lumMod val="75000"/>
            </a:schemeClr>
          </a:solidFill>
        </p:grpSpPr>
        <p:sp>
          <p:nvSpPr>
            <p:cNvPr id="62" name="Rectangle 5"/>
            <p:cNvSpPr>
              <a:spLocks noChangeArrowheads="1"/>
            </p:cNvSpPr>
            <p:nvPr/>
          </p:nvSpPr>
          <p:spPr bwMode="invGray">
            <a:xfrm>
              <a:off x="404" y="1936"/>
              <a:ext cx="1205" cy="298"/>
            </a:xfrm>
            <a:prstGeom prst="rect">
              <a:avLst/>
            </a:prstGeom>
          </p:spPr>
          <p:style>
            <a:lnRef idx="3">
              <a:schemeClr val="lt1"/>
            </a:lnRef>
            <a:fillRef idx="1">
              <a:schemeClr val="accent3"/>
            </a:fillRef>
            <a:effectRef idx="1">
              <a:schemeClr val="accent3"/>
            </a:effectRef>
            <a:fontRef idx="minor">
              <a:schemeClr val="lt1"/>
            </a:fontRef>
          </p:style>
          <p:txBody>
            <a:bodyPr wrap="none" anchor="ctr"/>
            <a:lstStyle/>
            <a:p>
              <a:pPr algn="ctr" fontAlgn="auto">
                <a:buFont typeface="Arial" panose="020B0604020202020204" pitchFamily="34" charset="0"/>
                <a:buNone/>
                <a:defRPr/>
              </a:pPr>
              <a:r>
                <a:rPr lang="zh-CN" altLang="en-US" sz="1600" noProof="1">
                  <a:solidFill>
                    <a:schemeClr val="tx1"/>
                  </a:solidFill>
                  <a:sym typeface="+mn-ea"/>
                </a:rPr>
                <a:t>资料研学</a:t>
              </a:r>
              <a:endParaRPr lang="zh-CN" altLang="en-US" sz="1600" b="1" noProof="1">
                <a:solidFill>
                  <a:schemeClr val="tx1"/>
                </a:solidFill>
                <a:latin typeface="宋体" panose="02010600030101010101" pitchFamily="2" charset="-122"/>
                <a:sym typeface="+mn-ea"/>
              </a:endParaRPr>
            </a:p>
          </p:txBody>
        </p:sp>
        <p:sp>
          <p:nvSpPr>
            <p:cNvPr id="63" name="AutoShape 6"/>
            <p:cNvSpPr>
              <a:spLocks noChangeArrowheads="1"/>
            </p:cNvSpPr>
            <p:nvPr/>
          </p:nvSpPr>
          <p:spPr bwMode="invGray">
            <a:xfrm rot="5400000">
              <a:off x="1600" y="2025"/>
              <a:ext cx="139" cy="120"/>
            </a:xfrm>
            <a:prstGeom prst="triangle">
              <a:avLst>
                <a:gd name="adj" fmla="val 50000"/>
              </a:avLst>
            </a:prstGeom>
          </p:spPr>
          <p:style>
            <a:lnRef idx="3">
              <a:schemeClr val="lt1"/>
            </a:lnRef>
            <a:fillRef idx="1">
              <a:schemeClr val="accent3"/>
            </a:fillRef>
            <a:effectRef idx="1">
              <a:schemeClr val="accent3"/>
            </a:effectRef>
            <a:fontRef idx="minor">
              <a:schemeClr val="lt1"/>
            </a:fontRef>
          </p:style>
          <p:txBody>
            <a:bodyPr wrap="none" anchor="ctr"/>
            <a:lstStyle/>
            <a:p>
              <a:pPr fontAlgn="auto">
                <a:buFont typeface="Arial" panose="020B0604020202020204" pitchFamily="34" charset="0"/>
                <a:buNone/>
                <a:defRPr/>
              </a:pPr>
              <a:endParaRPr lang="zh-CN" altLang="zh-CN" sz="1600" noProof="1">
                <a:solidFill>
                  <a:schemeClr val="bg1"/>
                </a:solidFill>
                <a:latin typeface="微软雅黑" panose="020B0503020204020204" pitchFamily="34" charset="-122"/>
                <a:ea typeface="微软雅黑" panose="020B0503020204020204" pitchFamily="34" charset="-122"/>
              </a:endParaRPr>
            </a:p>
          </p:txBody>
        </p:sp>
      </p:grpSp>
      <p:sp>
        <p:nvSpPr>
          <p:cNvPr id="34" name="矩形 15"/>
          <p:cNvSpPr>
            <a:spLocks noChangeArrowheads="1"/>
          </p:cNvSpPr>
          <p:nvPr/>
        </p:nvSpPr>
        <p:spPr bwMode="auto">
          <a:xfrm>
            <a:off x="387350" y="3163888"/>
            <a:ext cx="1274763" cy="1392237"/>
          </a:xfrm>
          <a:prstGeom prst="rect">
            <a:avLst/>
          </a:prstGeom>
          <a:solidFill>
            <a:schemeClr val="accent5">
              <a:lumMod val="40000"/>
              <a:lumOff val="6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875" noProof="1"/>
              <a:t>（</a:t>
            </a:r>
            <a:r>
              <a:rPr lang="en-US" altLang="zh-CN" sz="1875" noProof="1"/>
              <a:t>3</a:t>
            </a:r>
            <a:r>
              <a:rPr lang="zh-CN" altLang="en-US" sz="1875" noProof="1"/>
              <a:t>）</a:t>
            </a:r>
          </a:p>
          <a:p>
            <a:pPr algn="ctr" fontAlgn="auto">
              <a:lnSpc>
                <a:spcPct val="100000"/>
              </a:lnSpc>
              <a:spcBef>
                <a:spcPct val="0"/>
              </a:spcBef>
              <a:buFont typeface="Arial" panose="020B0604020202020204" pitchFamily="34" charset="0"/>
              <a:buNone/>
              <a:defRPr/>
            </a:pPr>
            <a:r>
              <a:rPr lang="zh-CN" altLang="en-US" sz="1875" noProof="1">
                <a:sym typeface="+mn-ea"/>
              </a:rPr>
              <a:t>关联知识内容的拓展获取与学习</a:t>
            </a:r>
            <a:endParaRPr lang="zh-CN" altLang="en-US" sz="1875" noProof="1"/>
          </a:p>
        </p:txBody>
      </p:sp>
      <p:grpSp>
        <p:nvGrpSpPr>
          <p:cNvPr id="6" name="组合 5"/>
          <p:cNvGrpSpPr/>
          <p:nvPr/>
        </p:nvGrpSpPr>
        <p:grpSpPr bwMode="auto">
          <a:xfrm>
            <a:off x="1927225" y="1130300"/>
            <a:ext cx="10167938" cy="5826125"/>
            <a:chOff x="3034" y="1695"/>
            <a:chExt cx="16014" cy="9176"/>
          </a:xfrm>
        </p:grpSpPr>
        <p:pic>
          <p:nvPicPr>
            <p:cNvPr id="101392" name="图片 2" descr="C:\Users\Administrator\Desktop\QQ图片20170809180000.pngQQ图片20170809180000"/>
            <p:cNvPicPr>
              <a:picLocks noChangeAspect="1"/>
            </p:cNvPicPr>
            <p:nvPr/>
          </p:nvPicPr>
          <p:blipFill>
            <a:blip r:embed="rId2" cstate="print"/>
            <a:srcRect/>
            <a:stretch>
              <a:fillRect/>
            </a:stretch>
          </p:blipFill>
          <p:spPr bwMode="auto">
            <a:xfrm>
              <a:off x="3034" y="1695"/>
              <a:ext cx="16014" cy="9177"/>
            </a:xfrm>
            <a:prstGeom prst="rect">
              <a:avLst/>
            </a:prstGeom>
            <a:noFill/>
            <a:ln w="9525">
              <a:noFill/>
              <a:miter lim="800000"/>
              <a:headEnd/>
              <a:tailEnd/>
            </a:ln>
          </p:spPr>
        </p:pic>
        <p:pic>
          <p:nvPicPr>
            <p:cNvPr id="101393" name="图片 4"/>
            <p:cNvPicPr>
              <a:picLocks noChangeAspect="1"/>
            </p:cNvPicPr>
            <p:nvPr/>
          </p:nvPicPr>
          <p:blipFill>
            <a:blip r:embed="rId3" cstate="print"/>
            <a:srcRect/>
            <a:stretch>
              <a:fillRect/>
            </a:stretch>
          </p:blipFill>
          <p:spPr bwMode="auto">
            <a:xfrm>
              <a:off x="6401" y="10237"/>
              <a:ext cx="384" cy="360"/>
            </a:xfrm>
            <a:prstGeom prst="rect">
              <a:avLst/>
            </a:prstGeom>
            <a:noFill/>
            <a:ln w="9525">
              <a:noFill/>
              <a:miter lim="800000"/>
              <a:headEnd/>
              <a:tailEnd/>
            </a:ln>
          </p:spPr>
        </p:pic>
      </p:grpSp>
      <p:sp>
        <p:nvSpPr>
          <p:cNvPr id="7" name="矩形 6"/>
          <p:cNvSpPr/>
          <p:nvPr/>
        </p:nvSpPr>
        <p:spPr>
          <a:xfrm>
            <a:off x="4040188" y="6591300"/>
            <a:ext cx="268287" cy="177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8" name="矩形 7"/>
          <p:cNvSpPr/>
          <p:nvPr/>
        </p:nvSpPr>
        <p:spPr>
          <a:xfrm>
            <a:off x="9707563" y="3409950"/>
            <a:ext cx="2387600" cy="49212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cxnSp>
        <p:nvCxnSpPr>
          <p:cNvPr id="17" name="曲线连接符 16"/>
          <p:cNvCxnSpPr>
            <a:stCxn id="7" idx="3"/>
            <a:endCxn id="8" idx="1"/>
          </p:cNvCxnSpPr>
          <p:nvPr/>
        </p:nvCxnSpPr>
        <p:spPr>
          <a:xfrm flipV="1">
            <a:off x="4308475" y="3656013"/>
            <a:ext cx="5399088" cy="3024187"/>
          </a:xfrm>
          <a:prstGeom prst="curvedConnector3">
            <a:avLst>
              <a:gd name="adj1" fmla="val 50006"/>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4" cstate="print"/>
          <a:srcRect/>
          <a:stretch>
            <a:fillRect/>
          </a:stretch>
        </p:blipFill>
        <p:spPr bwMode="auto">
          <a:xfrm>
            <a:off x="3663950" y="1762125"/>
            <a:ext cx="5888038" cy="5195888"/>
          </a:xfrm>
          <a:prstGeom prst="rect">
            <a:avLst/>
          </a:prstGeom>
          <a:noFill/>
          <a:ln w="9525">
            <a:noFill/>
            <a:miter lim="800000"/>
            <a:headEnd/>
            <a:tailEnd/>
          </a:ln>
        </p:spPr>
      </p:pic>
      <p:sp>
        <p:nvSpPr>
          <p:cNvPr id="27" name="矩形 26"/>
          <p:cNvSpPr/>
          <p:nvPr/>
        </p:nvSpPr>
        <p:spPr>
          <a:xfrm>
            <a:off x="9637713" y="1870075"/>
            <a:ext cx="2478087" cy="499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2" name="矩形标注 21"/>
          <p:cNvSpPr/>
          <p:nvPr/>
        </p:nvSpPr>
        <p:spPr>
          <a:xfrm>
            <a:off x="5408613" y="1008063"/>
            <a:ext cx="5002212" cy="862012"/>
          </a:xfrm>
          <a:prstGeom prst="wedgeRectCallout">
            <a:avLst>
              <a:gd name="adj1" fmla="val 62955"/>
              <a:gd name="adj2" fmla="val 30799"/>
            </a:avLst>
          </a:prstGeom>
          <a:ln>
            <a:solidFill>
              <a:srgbClr val="00B050"/>
            </a:solidFill>
          </a:ln>
        </p:spPr>
        <p:style>
          <a:lnRef idx="2">
            <a:schemeClr val="dk1"/>
          </a:lnRef>
          <a:fillRef idx="1">
            <a:schemeClr val="lt1"/>
          </a:fillRef>
          <a:effectRef idx="0">
            <a:schemeClr val="dk1"/>
          </a:effectRef>
          <a:fontRef idx="minor">
            <a:schemeClr val="dk1"/>
          </a:fontRef>
        </p:style>
        <p:txBody>
          <a:bodyPr anchor="ctr"/>
          <a:lstStyle/>
          <a:p>
            <a:pPr algn="ctr" fontAlgn="auto">
              <a:buFont typeface="Arial" panose="020B0604020202020204" pitchFamily="34" charset="0"/>
              <a:buNone/>
              <a:defRPr/>
            </a:pPr>
            <a:r>
              <a:rPr lang="zh-CN" altLang="en-US" sz="1865" noProof="1">
                <a:solidFill>
                  <a:srgbClr val="FF0000"/>
                </a:solidFill>
                <a:ea typeface="微软雅黑" panose="020B0503020204020204" pitchFamily="34" charset="-122"/>
              </a:rPr>
              <a:t>与该文有知识关联的参考文献与引证文献，在对应段落的右侧，便于查看与获取，</a:t>
            </a:r>
            <a:r>
              <a:rPr lang="zh-CN" altLang="en-US" sz="1860" noProof="1">
                <a:solidFill>
                  <a:srgbClr val="FF0000"/>
                </a:solidFill>
                <a:latin typeface="微软雅黑" panose="020B0503020204020204" pitchFamily="34" charset="-122"/>
                <a:ea typeface="微软雅黑" panose="020B0503020204020204" pitchFamily="34" charset="-122"/>
                <a:sym typeface="+mn-ea"/>
              </a:rPr>
              <a:t>不需再翻到文后查看。</a:t>
            </a:r>
          </a:p>
        </p:txBody>
      </p:sp>
      <p:sp>
        <p:nvSpPr>
          <p:cNvPr id="23" name="矩形 22"/>
          <p:cNvSpPr/>
          <p:nvPr/>
        </p:nvSpPr>
        <p:spPr>
          <a:xfrm>
            <a:off x="10410825" y="1870075"/>
            <a:ext cx="1127125"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solidFill>
                <a:prstClr val="white"/>
              </a:solidFill>
            </a:endParaRPr>
          </a:p>
        </p:txBody>
      </p:sp>
      <p:sp>
        <p:nvSpPr>
          <p:cNvPr id="26" name="右箭头 25"/>
          <p:cNvSpPr/>
          <p:nvPr/>
        </p:nvSpPr>
        <p:spPr>
          <a:xfrm>
            <a:off x="1362075" y="4044950"/>
            <a:ext cx="2865438" cy="2913063"/>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fontAlgn="auto">
              <a:buFont typeface="Arial" panose="020B0604020202020204" pitchFamily="34" charset="0"/>
              <a:buNone/>
              <a:defRPr/>
            </a:pPr>
            <a:r>
              <a:rPr lang="zh-CN" altLang="en-US" sz="1600" b="1" noProof="1"/>
              <a:t>点击任一参考文献或引证文献，对应的原文直接以浮框遮罩的方式弹出，便于与当前文献做关联拓展阅读。</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100000">
                                          <p:val>
                                            <p:strVal val="#ppt_x"/>
                                          </p:val>
                                        </p:tav>
                                      </p:tavLst>
                                    </p:anim>
                                    <p:anim calcmode="lin" valueType="num">
                                      <p:cBhvr>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ppt_x</p:attrName>
                                        </p:attrNameLst>
                                      </p:cBhvr>
                                      <p:tavLst>
                                        <p:tav tm="0">
                                          <p:val>
                                            <p:strVal val="#ppt_x"/>
                                          </p:val>
                                        </p:tav>
                                        <p:tav tm="100000">
                                          <p:val>
                                            <p:strVal val="#ppt_x"/>
                                          </p:val>
                                        </p:tav>
                                      </p:tavLst>
                                    </p:anim>
                                    <p:anim calcmode="lin" valueType="num">
                                      <p:cBhvr>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strVal val="#ppt_h"/>
                                          </p:val>
                                        </p:tav>
                                        <p:tav tm="100000">
                                          <p:val>
                                            <p:strVal val="#ppt_h"/>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8" grpId="0" bldLvl="0" animBg="1"/>
      <p:bldP spid="27" grpId="0" bldLvl="0" animBg="1"/>
      <p:bldP spid="22" grpId="0" bldLvl="0" animBg="1"/>
      <p:bldP spid="23" grpId="0" bldLvl="0" animBg="1"/>
      <p:bldP spid="2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8、11、14、15、16、20、25、29"/>
  <p:tag name="KSO_WM_TEMPLATE_CATEGORY" val="custom"/>
  <p:tag name="KSO_WM_TEMPLATE_INDEX" val="146"/>
  <p:tag name="KSO_WM_TAG_VERSION" val="1.0"/>
  <p:tag name="KSO_WM_SLIDE_ID" val="custom146_1"/>
  <p:tag name="KSO_WM_SLIDE_INDEX" val="1"/>
  <p:tag name="KSO_WM_SLIDE_ITEM_CNT" val="2"/>
  <p:tag name="KSO_WM_SLIDE_LAYOUT" val="a_b"/>
  <p:tag name="KSO_WM_SLIDE_LAYOUT_CNT" val="1_1"/>
  <p:tag name="KSO_WM_SLIDE_TYPE" val="title"/>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46"/>
  <p:tag name="KSO_WM_UNIT_TYPE" val="a"/>
  <p:tag name="KSO_WM_UNIT_INDEX" val="1"/>
  <p:tag name="KSO_WM_UNIT_ID" val="custom146_1*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sz="2800" dirty="0" smtClean="0">
            <a:solidFill>
              <a:schemeClr val="bg1"/>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754</TotalTime>
  <Words>1588</Words>
  <Application>Microsoft Office PowerPoint</Application>
  <PresentationFormat>自定义</PresentationFormat>
  <Paragraphs>175</Paragraphs>
  <Slides>23</Slides>
  <Notes>1</Notes>
  <HiddenSlides>0</HiddenSlides>
  <MMClips>0</MMClips>
  <ScaleCrop>false</ScaleCrop>
  <HeadingPairs>
    <vt:vector size="4" baseType="variant">
      <vt:variant>
        <vt:lpstr>主题</vt:lpstr>
      </vt:variant>
      <vt:variant>
        <vt:i4>1</vt:i4>
      </vt:variant>
      <vt:variant>
        <vt:lpstr>幻灯片标题</vt:lpstr>
      </vt:variant>
      <vt:variant>
        <vt:i4>23</vt:i4>
      </vt:variant>
    </vt:vector>
  </HeadingPairs>
  <TitlesOfParts>
    <vt:vector size="24" baseType="lpstr">
      <vt:lpstr>Office 主题</vt:lpstr>
      <vt:lpstr> 研   学   平  台  </vt:lpstr>
      <vt:lpstr>幻灯片 2</vt:lpstr>
      <vt:lpstr>幻灯片 3</vt:lpstr>
      <vt:lpstr>平台进入</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vector>
  </TitlesOfParts>
  <Company>China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上官蔚蓝</dc:creator>
  <cp:lastModifiedBy>Windows 用户</cp:lastModifiedBy>
  <cp:revision>1107</cp:revision>
  <dcterms:created xsi:type="dcterms:W3CDTF">2014-10-16T08:35:00Z</dcterms:created>
  <dcterms:modified xsi:type="dcterms:W3CDTF">2018-11-08T03:14:12Z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2052-10.1.0.6877</vt:lpwstr>
  </property>
</Properties>
</file>