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258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597352"/>
            <a:ext cx="21971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12700" y="2130425"/>
            <a:ext cx="9162415" cy="1470025"/>
          </a:xfrm>
          <a:solidFill>
            <a:schemeClr val="bg1"/>
          </a:solidFill>
          <a:effectLst>
            <a:outerShdw blurRad="165100" dist="50800" dir="5400000" algn="ctr" rotWithShape="0">
              <a:srgbClr val="000000">
                <a:alpha val="100000"/>
              </a:srgbClr>
            </a:outerShdw>
          </a:effectLst>
        </p:spPr>
        <p:txBody>
          <a:bodyPr/>
          <a:lstStyle/>
          <a:p>
            <a:r>
              <a:rPr lang="en-US" altLang="zh-CN" sz="6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CASHL</a:t>
            </a:r>
            <a:r>
              <a:rPr lang="zh-CN" altLang="en-US" sz="6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用户注册流程</a:t>
            </a:r>
            <a:endParaRPr lang="zh-CN" altLang="en-US" sz="6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15490"/>
          </a:xfrm>
        </p:spPr>
        <p:txBody>
          <a:bodyPr/>
          <a:lstStyle/>
          <a:p>
            <a:r>
              <a:rPr lang="zh-CN" altLang="en-US" b="1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图书馆与信息中心</a:t>
            </a:r>
            <a:endParaRPr lang="zh-CN" altLang="en-US" b="1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lang="zh-CN" altLang="en-US" b="1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b="1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b="1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zh-CN" altLang="en-US" b="1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732270" y="6309360"/>
            <a:ext cx="2411730" cy="548640"/>
          </a:xfrm>
          <a:prstGeom prst="rect">
            <a:avLst/>
          </a:prstGeom>
          <a:solidFill>
            <a:srgbClr val="EF7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732270" y="6309360"/>
            <a:ext cx="2411730" cy="548640"/>
          </a:xfrm>
          <a:prstGeom prst="rect">
            <a:avLst/>
          </a:prstGeom>
          <a:solidFill>
            <a:srgbClr val="EF7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4" name="内容占位符 3" descr="cashl主页"/>
          <p:cNvPicPr>
            <a:picLocks noChangeAspect="1"/>
          </p:cNvPicPr>
          <p:nvPr>
            <p:ph idx="1"/>
          </p:nvPr>
        </p:nvPicPr>
        <p:blipFill>
          <a:blip r:embed="rId1"/>
          <a:srcRect l="1048" r="2444"/>
          <a:stretch>
            <a:fillRect/>
          </a:stretch>
        </p:blipFill>
        <p:spPr>
          <a:xfrm>
            <a:off x="1226185" y="1538605"/>
            <a:ext cx="6692265" cy="5027930"/>
          </a:xfrm>
          <a:prstGeom prst="rect">
            <a:avLst/>
          </a:prstGeom>
        </p:spPr>
      </p:pic>
      <p:grpSp>
        <p:nvGrpSpPr>
          <p:cNvPr id="12" name="组合 11"/>
          <p:cNvGrpSpPr/>
          <p:nvPr/>
        </p:nvGrpSpPr>
        <p:grpSpPr>
          <a:xfrm>
            <a:off x="1842135" y="64135"/>
            <a:ext cx="6465570" cy="1054100"/>
            <a:chOff x="2901" y="101"/>
            <a:chExt cx="10182" cy="166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1" y="101"/>
              <a:ext cx="10182" cy="1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文本框 4"/>
            <p:cNvSpPr txBox="1"/>
            <p:nvPr/>
          </p:nvSpPr>
          <p:spPr>
            <a:xfrm>
              <a:off x="4331" y="375"/>
              <a:ext cx="5464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方正黑体简体" panose="02010601030101010101" charset="-122"/>
                  <a:ea typeface="方正黑体简体" panose="02010601030101010101" charset="-122"/>
                </a:rPr>
                <a:t>CASHL</a:t>
              </a:r>
              <a:r>
                <a:rPr lang="zh-CN" altLang="en-US" sz="4000">
                  <a:solidFill>
                    <a:schemeClr val="bg1"/>
                  </a:solidFill>
                  <a:latin typeface="方正黑体简体" panose="02010601030101010101" charset="-122"/>
                  <a:ea typeface="方正黑体简体" panose="02010601030101010101" charset="-122"/>
                </a:rPr>
                <a:t>主页面</a:t>
              </a:r>
              <a:endParaRPr lang="zh-CN" altLang="en-US" sz="4000">
                <a:solidFill>
                  <a:schemeClr val="bg1"/>
                </a:solidFill>
                <a:latin typeface="方正黑体简体" panose="02010601030101010101" charset="-122"/>
                <a:ea typeface="方正黑体简体" panose="02010601030101010101" charset="-122"/>
              </a:endParaRPr>
            </a:p>
          </p:txBody>
        </p:sp>
      </p:grpSp>
      <p:sp>
        <p:nvSpPr>
          <p:cNvPr id="7" name="圆角矩形 6"/>
          <p:cNvSpPr/>
          <p:nvPr/>
        </p:nvSpPr>
        <p:spPr>
          <a:xfrm>
            <a:off x="5523230" y="1832610"/>
            <a:ext cx="1134110" cy="24574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标注 9"/>
          <p:cNvSpPr/>
          <p:nvPr/>
        </p:nvSpPr>
        <p:spPr>
          <a:xfrm>
            <a:off x="5810250" y="2561590"/>
            <a:ext cx="2259330" cy="1009650"/>
          </a:xfrm>
          <a:prstGeom prst="wedgeRectCallout">
            <a:avLst>
              <a:gd name="adj1" fmla="val -40176"/>
              <a:gd name="adj2" fmla="val -9652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>
                <a:solidFill>
                  <a:srgbClr val="FF0000"/>
                </a:solidFill>
              </a:rPr>
              <a:t>新用户</a:t>
            </a:r>
            <a:endParaRPr lang="zh-CN" altLang="en-US" b="1">
              <a:solidFill>
                <a:srgbClr val="FF0000"/>
              </a:solidFill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</a:rPr>
              <a:t>点击</a:t>
            </a:r>
            <a:r>
              <a:rPr lang="en-US" altLang="zh-CN" b="1">
                <a:solidFill>
                  <a:srgbClr val="00B0F0"/>
                </a:solidFill>
              </a:rPr>
              <a:t>“</a:t>
            </a:r>
            <a:r>
              <a:rPr lang="zh-CN" altLang="en-US" b="1">
                <a:solidFill>
                  <a:srgbClr val="00B0F0"/>
                </a:solidFill>
              </a:rPr>
              <a:t>注册</a:t>
            </a:r>
            <a:r>
              <a:rPr lang="en-US" altLang="zh-CN" b="1">
                <a:solidFill>
                  <a:srgbClr val="00B0F0"/>
                </a:solidFill>
              </a:rPr>
              <a:t>”</a:t>
            </a:r>
            <a:endParaRPr lang="en-US" altLang="zh-CN" b="1">
              <a:solidFill>
                <a:srgbClr val="00B0F0"/>
              </a:solidFill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</a:rPr>
              <a:t>进入登录</a:t>
            </a:r>
            <a:r>
              <a:rPr lang="en-US" altLang="zh-CN">
                <a:solidFill>
                  <a:schemeClr val="tx1"/>
                </a:solidFill>
              </a:rPr>
              <a:t>/</a:t>
            </a:r>
            <a:r>
              <a:rPr lang="zh-CN" altLang="en-US">
                <a:solidFill>
                  <a:schemeClr val="tx1"/>
                </a:solidFill>
              </a:rPr>
              <a:t>注册界面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6732270" y="6309360"/>
            <a:ext cx="2411730" cy="548640"/>
          </a:xfrm>
          <a:prstGeom prst="rect">
            <a:avLst/>
          </a:prstGeom>
          <a:solidFill>
            <a:srgbClr val="EF7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1842135" y="64135"/>
            <a:ext cx="6465570" cy="1054100"/>
            <a:chOff x="2901" y="101"/>
            <a:chExt cx="10182" cy="1660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1" y="101"/>
              <a:ext cx="10182" cy="1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文本框 7"/>
            <p:cNvSpPr txBox="1"/>
            <p:nvPr/>
          </p:nvSpPr>
          <p:spPr>
            <a:xfrm>
              <a:off x="4331" y="375"/>
              <a:ext cx="6469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方正黑体简体" panose="02010601030101010101" charset="-122"/>
                  <a:ea typeface="方正黑体简体" panose="02010601030101010101" charset="-122"/>
                </a:rPr>
                <a:t>CASHL</a:t>
              </a:r>
              <a:r>
                <a:rPr lang="zh-CN" altLang="en-US" sz="4000">
                  <a:solidFill>
                    <a:schemeClr val="bg1"/>
                  </a:solidFill>
                  <a:latin typeface="方正黑体简体" panose="02010601030101010101" charset="-122"/>
                  <a:ea typeface="方正黑体简体" panose="02010601030101010101" charset="-122"/>
                </a:rPr>
                <a:t>注册界面</a:t>
              </a:r>
              <a:endParaRPr lang="zh-CN" altLang="en-US" sz="4000">
                <a:solidFill>
                  <a:schemeClr val="bg1"/>
                </a:solidFill>
                <a:latin typeface="方正黑体简体" panose="02010601030101010101" charset="-122"/>
                <a:ea typeface="方正黑体简体" panose="02010601030101010101" charset="-122"/>
              </a:endParaRPr>
            </a:p>
          </p:txBody>
        </p:sp>
      </p:grpSp>
      <p:pic>
        <p:nvPicPr>
          <p:cNvPr id="9" name="内容占位符 8" descr="cashl注册"/>
          <p:cNvPicPr>
            <a:picLocks noChangeAspect="1"/>
          </p:cNvPicPr>
          <p:nvPr>
            <p:ph idx="1"/>
          </p:nvPr>
        </p:nvPicPr>
        <p:blipFill>
          <a:blip r:embed="rId2"/>
          <a:srcRect l="1167" r="4111" b="36756"/>
          <a:stretch>
            <a:fillRect/>
          </a:stretch>
        </p:blipFill>
        <p:spPr>
          <a:xfrm>
            <a:off x="163830" y="1209675"/>
            <a:ext cx="4612005" cy="3014980"/>
          </a:xfrm>
          <a:prstGeom prst="rect">
            <a:avLst/>
          </a:prstGeom>
          <a:ln w="28575" cmpd="sng">
            <a:solidFill>
              <a:srgbClr val="00B0F0"/>
            </a:solidFill>
            <a:prstDash val="solid"/>
          </a:ln>
        </p:spPr>
      </p:pic>
      <p:sp>
        <p:nvSpPr>
          <p:cNvPr id="10" name="圆角矩形 9"/>
          <p:cNvSpPr/>
          <p:nvPr/>
        </p:nvSpPr>
        <p:spPr>
          <a:xfrm>
            <a:off x="3027680" y="3128010"/>
            <a:ext cx="392430" cy="24574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1" name="图片 10" descr="cashl注册-用户信息"/>
          <p:cNvPicPr>
            <a:picLocks noChangeAspect="1"/>
          </p:cNvPicPr>
          <p:nvPr/>
        </p:nvPicPr>
        <p:blipFill>
          <a:blip r:embed="rId3"/>
          <a:srcRect l="1690" r="3182" b="38222"/>
          <a:stretch>
            <a:fillRect/>
          </a:stretch>
        </p:blipFill>
        <p:spPr>
          <a:xfrm>
            <a:off x="3611880" y="2186305"/>
            <a:ext cx="5431790" cy="4443095"/>
          </a:xfrm>
          <a:prstGeom prst="rect">
            <a:avLst/>
          </a:prstGeom>
          <a:ln w="28575" cmpd="sng">
            <a:solidFill>
              <a:srgbClr val="00B0F0"/>
            </a:solidFill>
            <a:prstDash val="solid"/>
          </a:ln>
        </p:spPr>
      </p:pic>
      <p:sp>
        <p:nvSpPr>
          <p:cNvPr id="13" name="矩形标注 12"/>
          <p:cNvSpPr/>
          <p:nvPr/>
        </p:nvSpPr>
        <p:spPr>
          <a:xfrm>
            <a:off x="6631305" y="3994150"/>
            <a:ext cx="2326640" cy="904875"/>
          </a:xfrm>
          <a:prstGeom prst="wedgeRectCallout">
            <a:avLst>
              <a:gd name="adj1" fmla="val -98034"/>
              <a:gd name="adj2" fmla="val -4445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>
                <a:solidFill>
                  <a:srgbClr val="FF0000"/>
                </a:solidFill>
              </a:rPr>
              <a:t>注意事项：</a:t>
            </a:r>
            <a:endParaRPr lang="zh-CN" altLang="en-US" b="1">
              <a:solidFill>
                <a:srgbClr val="FF0000"/>
              </a:solidFill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</a:rPr>
              <a:t>带红星星号标记为必填项，如实填写；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6732270" y="6309360"/>
            <a:ext cx="2411730" cy="548640"/>
          </a:xfrm>
          <a:prstGeom prst="rect">
            <a:avLst/>
          </a:prstGeom>
          <a:solidFill>
            <a:srgbClr val="EF7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1842135" y="64135"/>
            <a:ext cx="6465570" cy="1054100"/>
            <a:chOff x="2901" y="101"/>
            <a:chExt cx="10182" cy="1660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1" y="101"/>
              <a:ext cx="10182" cy="1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文本框 7"/>
            <p:cNvSpPr txBox="1"/>
            <p:nvPr/>
          </p:nvSpPr>
          <p:spPr>
            <a:xfrm>
              <a:off x="4331" y="375"/>
              <a:ext cx="6469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方正黑体简体" panose="02010601030101010101" charset="-122"/>
                  <a:ea typeface="方正黑体简体" panose="02010601030101010101" charset="-122"/>
                </a:rPr>
                <a:t>CASHL</a:t>
              </a:r>
              <a:r>
                <a:rPr lang="zh-CN" altLang="en-US" sz="4000">
                  <a:solidFill>
                    <a:schemeClr val="bg1"/>
                  </a:solidFill>
                  <a:latin typeface="方正黑体简体" panose="02010601030101010101" charset="-122"/>
                  <a:ea typeface="方正黑体简体" panose="02010601030101010101" charset="-122"/>
                </a:rPr>
                <a:t>注册界面</a:t>
              </a:r>
              <a:endParaRPr lang="zh-CN" altLang="en-US" sz="4000">
                <a:solidFill>
                  <a:schemeClr val="bg1"/>
                </a:solidFill>
                <a:latin typeface="方正黑体简体" panose="02010601030101010101" charset="-122"/>
                <a:ea typeface="方正黑体简体" panose="02010601030101010101" charset="-122"/>
              </a:endParaRPr>
            </a:p>
          </p:txBody>
        </p:sp>
      </p:grpSp>
      <p:pic>
        <p:nvPicPr>
          <p:cNvPr id="5" name="图片 4" descr="cashl注册-用户信息3"/>
          <p:cNvPicPr>
            <a:picLocks noChangeAspect="1"/>
          </p:cNvPicPr>
          <p:nvPr/>
        </p:nvPicPr>
        <p:blipFill>
          <a:blip r:embed="rId2"/>
          <a:srcRect l="1434" t="11225" r="3650" b="19199"/>
          <a:stretch>
            <a:fillRect/>
          </a:stretch>
        </p:blipFill>
        <p:spPr>
          <a:xfrm>
            <a:off x="-62865" y="-48895"/>
            <a:ext cx="9412605" cy="6753860"/>
          </a:xfrm>
          <a:prstGeom prst="rect">
            <a:avLst/>
          </a:prstGeom>
        </p:spPr>
      </p:pic>
      <p:sp>
        <p:nvSpPr>
          <p:cNvPr id="13" name="矩形标注 12"/>
          <p:cNvSpPr/>
          <p:nvPr/>
        </p:nvSpPr>
        <p:spPr>
          <a:xfrm>
            <a:off x="6680200" y="4085590"/>
            <a:ext cx="2562860" cy="813435"/>
          </a:xfrm>
          <a:prstGeom prst="wedgeRectCallout">
            <a:avLst>
              <a:gd name="adj1" fmla="val -26263"/>
              <a:gd name="adj2" fmla="val 17076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>
                <a:solidFill>
                  <a:srgbClr val="FF0000"/>
                </a:solidFill>
              </a:rPr>
              <a:t>注意事项：</a:t>
            </a:r>
            <a:endParaRPr lang="zh-CN" altLang="en-US" b="1">
              <a:solidFill>
                <a:srgbClr val="FF0000"/>
              </a:solidFill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</a:rPr>
              <a:t>务必正确选择所属学校；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5763260" y="5878830"/>
            <a:ext cx="1649095" cy="37020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8244" name="标题 138243"/>
          <p:cNvSpPr>
            <a:spLocks noGrp="1"/>
          </p:cNvSpPr>
          <p:nvPr>
            <p:ph type="ctrTitle"/>
          </p:nvPr>
        </p:nvSpPr>
        <p:spPr>
          <a:xfrm>
            <a:off x="762000" y="1363980"/>
            <a:ext cx="7620000" cy="3505200"/>
          </a:xfrm>
        </p:spPr>
        <p:txBody>
          <a:bodyPr anchor="b" anchorCtr="1"/>
          <a:p>
            <a:pPr algn="just" defTabSz="914400">
              <a:lnSpc>
                <a:spcPct val="110000"/>
              </a:lnSpc>
              <a:buSzPct val="100000"/>
            </a:pPr>
            <a:r>
              <a:rPr lang="zh-CN" altLang="en-US" sz="4000" kern="1200" baseline="0" dirty="0">
                <a:latin typeface="Tahoma" panose="020B0604030504040204" pitchFamily="34" charset="0"/>
                <a:ea typeface="宋体" panose="02010600030101010101" pitchFamily="2" charset="-122"/>
              </a:rPr>
              <a:t>　　帐户注册成功，请您牢记</a:t>
            </a:r>
            <a:br>
              <a:rPr lang="zh-CN" altLang="en-US" sz="4000" kern="1200" baseline="0" dirty="0">
                <a:latin typeface="Tahoma" panose="020B0604030504040204" pitchFamily="34" charset="0"/>
                <a:ea typeface="宋体" panose="02010600030101010101" pitchFamily="2" charset="-122"/>
              </a:rPr>
            </a:br>
            <a:r>
              <a:rPr lang="zh-CN" altLang="en-US" sz="4000" kern="1200" baseline="0" dirty="0">
                <a:latin typeface="Tahoma" panose="020B0604030504040204" pitchFamily="34" charset="0"/>
                <a:ea typeface="宋体" panose="02010600030101010101" pitchFamily="2" charset="-122"/>
              </a:rPr>
              <a:t>有关注册信息，同时与本馆</a:t>
            </a:r>
            <a:r>
              <a:rPr lang="zh-CN" altLang="en-US" sz="4000" kern="1200" baseline="0" dirty="0">
                <a:solidFill>
                  <a:srgbClr val="00B0F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咨询服务部（</a:t>
            </a:r>
            <a:r>
              <a:rPr lang="en-US" altLang="zh-CN" sz="4000" kern="1200" baseline="0" dirty="0">
                <a:solidFill>
                  <a:srgbClr val="00B0F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6819373-8605</a:t>
            </a:r>
            <a:r>
              <a:rPr lang="zh-CN" altLang="en-US" sz="4000" kern="1200" baseline="0" dirty="0">
                <a:solidFill>
                  <a:srgbClr val="00B0F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）</a:t>
            </a:r>
            <a:r>
              <a:rPr lang="zh-CN" altLang="en-US" sz="4000" kern="1200" baseline="0" dirty="0">
                <a:latin typeface="Tahoma" panose="020B0604030504040204" pitchFamily="34" charset="0"/>
                <a:ea typeface="宋体" panose="02010600030101010101" pitchFamily="2" charset="-122"/>
              </a:rPr>
              <a:t>联系并进行确认，成为</a:t>
            </a:r>
            <a:r>
              <a:rPr lang="en-US" altLang="zh-CN" sz="4000" kern="1200" baseline="0" dirty="0">
                <a:latin typeface="Tahoma" panose="020B0604030504040204" pitchFamily="34" charset="0"/>
                <a:ea typeface="宋体" panose="02010600030101010101" pitchFamily="2" charset="-122"/>
              </a:rPr>
              <a:t>CASHL</a:t>
            </a:r>
            <a:r>
              <a:rPr lang="zh-CN" altLang="en-US" sz="4000" kern="1200" baseline="0" dirty="0">
                <a:latin typeface="Tahoma" panose="020B0604030504040204" pitchFamily="34" charset="0"/>
                <a:ea typeface="宋体" panose="02010600030101010101" pitchFamily="2" charset="-122"/>
              </a:rPr>
              <a:t>合法用户！</a:t>
            </a:r>
            <a:endParaRPr lang="zh-CN" altLang="en-US" sz="4000" kern="1200" baseline="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732270" y="6309360"/>
            <a:ext cx="2411730" cy="548640"/>
          </a:xfrm>
          <a:prstGeom prst="rect">
            <a:avLst/>
          </a:prstGeom>
          <a:solidFill>
            <a:srgbClr val="EF7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1842135" y="64135"/>
            <a:ext cx="6465570" cy="1054100"/>
            <a:chOff x="2901" y="101"/>
            <a:chExt cx="10182" cy="1660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1" y="101"/>
              <a:ext cx="10182" cy="1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文本框 7"/>
            <p:cNvSpPr txBox="1"/>
            <p:nvPr/>
          </p:nvSpPr>
          <p:spPr>
            <a:xfrm>
              <a:off x="4331" y="375"/>
              <a:ext cx="6469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方正黑体简体" panose="02010601030101010101" charset="-122"/>
                  <a:ea typeface="方正黑体简体" panose="02010601030101010101" charset="-122"/>
                </a:rPr>
                <a:t>CASHL</a:t>
              </a:r>
              <a:r>
                <a:rPr lang="zh-CN" altLang="en-US" sz="4000">
                  <a:solidFill>
                    <a:schemeClr val="bg1"/>
                  </a:solidFill>
                  <a:latin typeface="方正黑体简体" panose="02010601030101010101" charset="-122"/>
                  <a:ea typeface="方正黑体简体" panose="02010601030101010101" charset="-122"/>
                </a:rPr>
                <a:t>注册完成</a:t>
              </a:r>
              <a:endParaRPr lang="zh-CN" altLang="en-US" sz="4000">
                <a:solidFill>
                  <a:schemeClr val="bg1"/>
                </a:solidFill>
                <a:latin typeface="方正黑体简体" panose="02010601030101010101" charset="-122"/>
                <a:ea typeface="方正黑体简体" panose="02010601030101010101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6732270" y="6309360"/>
            <a:ext cx="2411730" cy="548640"/>
          </a:xfrm>
          <a:prstGeom prst="rect">
            <a:avLst/>
          </a:prstGeom>
          <a:solidFill>
            <a:srgbClr val="EF7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0294" name="文本框 140293"/>
          <p:cNvSpPr txBox="1"/>
          <p:nvPr/>
        </p:nvSpPr>
        <p:spPr>
          <a:xfrm>
            <a:off x="602615" y="1950720"/>
            <a:ext cx="7703185" cy="7683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4400" b="1" dirty="0">
                <a:solidFill>
                  <a:srgbClr val="00B0F0"/>
                </a:solidFill>
                <a:latin typeface="宋体" panose="02010600030101010101" pitchFamily="2" charset="-122"/>
              </a:rPr>
              <a:t>欢迎您成为</a:t>
            </a:r>
            <a:r>
              <a:rPr lang="en-US" altLang="zh-CN" sz="4400" b="1" dirty="0">
                <a:solidFill>
                  <a:srgbClr val="00B0F0"/>
                </a:solidFill>
                <a:latin typeface="宋体" panose="02010600030101010101" pitchFamily="2" charset="-122"/>
              </a:rPr>
              <a:t>CASHL</a:t>
            </a:r>
            <a:r>
              <a:rPr lang="zh-CN" altLang="en-US" sz="4400" b="1" dirty="0">
                <a:solidFill>
                  <a:srgbClr val="00B0F0"/>
                </a:solidFill>
                <a:latin typeface="宋体" panose="02010600030101010101" pitchFamily="2" charset="-122"/>
              </a:rPr>
              <a:t>的合法用户！</a:t>
            </a:r>
            <a:endParaRPr lang="zh-CN" altLang="en-US" sz="4400" b="1" dirty="0">
              <a:solidFill>
                <a:srgbClr val="00B0F0"/>
              </a:solidFill>
              <a:latin typeface="宋体" panose="02010600030101010101" pitchFamily="2" charset="-122"/>
            </a:endParaRPr>
          </a:p>
        </p:txBody>
      </p:sp>
      <p:sp>
        <p:nvSpPr>
          <p:cNvPr id="140295" name="文本框 140294"/>
          <p:cNvSpPr txBox="1"/>
          <p:nvPr/>
        </p:nvSpPr>
        <p:spPr>
          <a:xfrm>
            <a:off x="1104900" y="3436620"/>
            <a:ext cx="6934200" cy="1476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相信</a:t>
            </a:r>
            <a:r>
              <a:rPr lang="en-US" altLang="zh-CN" sz="3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CASHL</a:t>
            </a:r>
            <a:r>
              <a:rPr lang="zh-CN" altLang="en-US" sz="3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为您提供的优质服务，</a:t>
            </a:r>
            <a:endParaRPr lang="zh-CN" altLang="en-US" sz="36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r>
              <a:rPr lang="zh-CN" altLang="en-US" sz="3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能成为您学习、研究的良师益友！</a:t>
            </a:r>
            <a:endParaRPr lang="zh-CN" altLang="en-US" sz="36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WPS 演示</Application>
  <PresentationFormat>全屏显示(4:3)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方正黑体简体</vt:lpstr>
      <vt:lpstr>Tahoma</vt:lpstr>
      <vt:lpstr>Calibri</vt:lpstr>
      <vt:lpstr>Arial Unicode MS</vt:lpstr>
      <vt:lpstr>Office 主题</vt:lpstr>
      <vt:lpstr>CASHL用户注册流程</vt:lpstr>
      <vt:lpstr>PowerPoint 演示文稿</vt:lpstr>
      <vt:lpstr>PowerPoint 演示文稿</vt:lpstr>
      <vt:lpstr>PowerPoint 演示文稿</vt:lpstr>
      <vt:lpstr>　　帐户注册成功，请您牢记 有关注册信息，同时与本馆咨询服务部联系并进行确认，成为CASHL合法用户！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小学教育教学PPT模板</dc:title>
  <dc:creator>haobao-007</dc:creator>
  <cp:lastModifiedBy>Administrator</cp:lastModifiedBy>
  <cp:revision>10</cp:revision>
  <dcterms:created xsi:type="dcterms:W3CDTF">2013-09-07T10:17:00Z</dcterms:created>
  <dcterms:modified xsi:type="dcterms:W3CDTF">2018-03-22T07:58:00Z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